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605B206-625A-451E-88FF-CC6CB263FCA7}" type="datetimeFigureOut">
              <a:rPr lang="pt-BR" smtClean="0"/>
              <a:t>17/05/2018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327526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605B206-625A-451E-88FF-CC6CB263FCA7}" type="datetimeFigureOut">
              <a:rPr lang="pt-BR" smtClean="0"/>
              <a:t>17/05/2018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265628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605B206-625A-451E-88FF-CC6CB263FCA7}" type="datetimeFigureOut">
              <a:rPr lang="pt-BR" smtClean="0"/>
              <a:t>17/05/2018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108532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605B206-625A-451E-88FF-CC6CB263FCA7}" type="datetimeFigureOut">
              <a:rPr lang="pt-BR" smtClean="0"/>
              <a:t>17/05/2018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316141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605B206-625A-451E-88FF-CC6CB263FCA7}" type="datetimeFigureOut">
              <a:rPr lang="pt-BR" smtClean="0"/>
              <a:t>17/05/2018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37823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605B206-625A-451E-88FF-CC6CB263FCA7}" type="datetimeFigureOut">
              <a:rPr lang="pt-BR" smtClean="0"/>
              <a:t>17/05/2018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88017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605B206-625A-451E-88FF-CC6CB263FCA7}" type="datetimeFigureOut">
              <a:rPr lang="pt-BR" smtClean="0"/>
              <a:t>17/05/2018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153589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605B206-625A-451E-88FF-CC6CB263FCA7}" type="datetimeFigureOut">
              <a:rPr lang="pt-BR" smtClean="0"/>
              <a:t>17/05/2018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414037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605B206-625A-451E-88FF-CC6CB263FCA7}" type="datetimeFigureOut">
              <a:rPr lang="pt-BR" smtClean="0"/>
              <a:t>17/05/2018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25073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605B206-625A-451E-88FF-CC6CB263FCA7}" type="datetimeFigureOut">
              <a:rPr lang="pt-BR" smtClean="0"/>
              <a:t>17/05/2018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221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605B206-625A-451E-88FF-CC6CB263FCA7}" type="datetimeFigureOut">
              <a:rPr lang="pt-BR" smtClean="0"/>
              <a:t>17/05/2018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C2BC34-25FE-493B-BE13-526CD77E57B5}" type="slidenum">
              <a:rPr lang="pt-BR" smtClean="0"/>
              <a:t>‹nº›</a:t>
            </a:fld>
            <a:endParaRPr lang="pt-BR"/>
          </a:p>
        </p:txBody>
      </p:sp>
    </p:spTree>
    <p:extLst>
      <p:ext uri="{BB962C8B-B14F-4D97-AF65-F5344CB8AC3E}">
        <p14:creationId xmlns:p14="http://schemas.microsoft.com/office/powerpoint/2010/main" val="56101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5B206-625A-451E-88FF-CC6CB263FCA7}" type="datetimeFigureOut">
              <a:rPr lang="pt-BR" smtClean="0"/>
              <a:t>17/05/2018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BC34-25FE-493B-BE13-526CD77E57B5}" type="slidenum">
              <a:rPr lang="pt-BR" smtClean="0"/>
              <a:t>‹nº›</a:t>
            </a:fld>
            <a:endParaRPr lang="pt-BR"/>
          </a:p>
        </p:txBody>
      </p:sp>
    </p:spTree>
    <p:extLst>
      <p:ext uri="{BB962C8B-B14F-4D97-AF65-F5344CB8AC3E}">
        <p14:creationId xmlns:p14="http://schemas.microsoft.com/office/powerpoint/2010/main" val="3068467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427876" y="1844824"/>
            <a:ext cx="6136232" cy="3539430"/>
          </a:xfrm>
          <a:prstGeom prst="rect">
            <a:avLst/>
          </a:prstGeom>
          <a:noFill/>
        </p:spPr>
        <p:txBody>
          <a:bodyPr wrap="none" rtlCol="0">
            <a:spAutoFit/>
          </a:bodyPr>
          <a:lstStyle/>
          <a:p>
            <a:pPr algn="ctr"/>
            <a:endParaRPr lang="pt-BR" sz="4000" dirty="0" smtClean="0">
              <a:latin typeface="Aharoni" panose="02010803020104030203" pitchFamily="2" charset="-79"/>
              <a:cs typeface="Aharoni" panose="02010803020104030203" pitchFamily="2" charset="-79"/>
            </a:endParaRPr>
          </a:p>
          <a:p>
            <a:pPr algn="ctr"/>
            <a:endParaRPr lang="pt-BR" sz="4000" dirty="0">
              <a:latin typeface="Aharoni" panose="02010803020104030203" pitchFamily="2" charset="-79"/>
              <a:cs typeface="Aharoni" panose="02010803020104030203" pitchFamily="2" charset="-79"/>
            </a:endParaRPr>
          </a:p>
          <a:p>
            <a:pPr algn="ctr"/>
            <a:r>
              <a:rPr lang="pt-BR" sz="4800" dirty="0" smtClean="0">
                <a:latin typeface="Arial Narrow" panose="020B0606020202030204" pitchFamily="34" charset="0"/>
                <a:cs typeface="Aharoni" panose="02010803020104030203" pitchFamily="2" charset="-79"/>
              </a:rPr>
              <a:t>Revista </a:t>
            </a:r>
            <a:r>
              <a:rPr lang="pt-BR" sz="4800" dirty="0" err="1" smtClean="0">
                <a:latin typeface="Arial Narrow" panose="020B0606020202030204" pitchFamily="34" charset="0"/>
                <a:cs typeface="Aharoni" panose="02010803020104030203" pitchFamily="2" charset="-79"/>
              </a:rPr>
              <a:t>Biotemas</a:t>
            </a:r>
            <a:endParaRPr lang="pt-BR" sz="4800" dirty="0" smtClean="0">
              <a:latin typeface="Arial Narrow" panose="020B0606020202030204" pitchFamily="34" charset="0"/>
              <a:cs typeface="Aharoni" panose="02010803020104030203" pitchFamily="2" charset="-79"/>
            </a:endParaRPr>
          </a:p>
          <a:p>
            <a:pPr algn="ctr"/>
            <a:endParaRPr lang="pt-BR" sz="3200" dirty="0"/>
          </a:p>
          <a:p>
            <a:pPr algn="ctr"/>
            <a:endParaRPr lang="pt-BR" sz="3200" dirty="0" smtClean="0"/>
          </a:p>
          <a:p>
            <a:pPr algn="ctr"/>
            <a:r>
              <a:rPr lang="pt-BR" sz="3200" dirty="0" smtClean="0"/>
              <a:t>Centro de Ciências Biológicas/UFSC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24"/>
            <a:ext cx="9144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32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11" r="7751"/>
          <a:stretch/>
        </p:blipFill>
        <p:spPr bwMode="auto">
          <a:xfrm>
            <a:off x="251520" y="260649"/>
            <a:ext cx="565461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6084138" y="2492896"/>
            <a:ext cx="2771800" cy="707886"/>
          </a:xfrm>
          <a:prstGeom prst="rect">
            <a:avLst/>
          </a:prstGeom>
          <a:noFill/>
        </p:spPr>
        <p:txBody>
          <a:bodyPr wrap="square" rtlCol="0">
            <a:spAutoFit/>
          </a:bodyPr>
          <a:lstStyle/>
          <a:p>
            <a:pPr algn="ctr"/>
            <a:r>
              <a:rPr lang="pt-BR" sz="2000" dirty="0" smtClean="0"/>
              <a:t>As 3 capas das edições impressas juntas</a:t>
            </a:r>
            <a:endParaRPr lang="pt-BR" sz="2000" dirty="0"/>
          </a:p>
        </p:txBody>
      </p:sp>
      <p:sp>
        <p:nvSpPr>
          <p:cNvPr id="5" name="CaixaDeTexto 4"/>
          <p:cNvSpPr txBox="1"/>
          <p:nvPr/>
        </p:nvSpPr>
        <p:spPr>
          <a:xfrm>
            <a:off x="1512830" y="5451871"/>
            <a:ext cx="5957208" cy="461665"/>
          </a:xfrm>
          <a:prstGeom prst="rect">
            <a:avLst/>
          </a:prstGeom>
          <a:noFill/>
        </p:spPr>
        <p:txBody>
          <a:bodyPr wrap="none" rtlCol="0">
            <a:spAutoFit/>
          </a:bodyPr>
          <a:lstStyle/>
          <a:p>
            <a:r>
              <a:rPr lang="pt-BR" sz="2400" b="1" dirty="0" smtClean="0"/>
              <a:t>A partir de 2007 foi extinta a versão impressa</a:t>
            </a:r>
            <a:endParaRPr lang="pt-BR" sz="2400" b="1" dirty="0"/>
          </a:p>
        </p:txBody>
      </p:sp>
    </p:spTree>
    <p:extLst>
      <p:ext uri="{BB962C8B-B14F-4D97-AF65-F5344CB8AC3E}">
        <p14:creationId xmlns:p14="http://schemas.microsoft.com/office/powerpoint/2010/main" val="348533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3608" y="836712"/>
            <a:ext cx="6480720" cy="3847207"/>
          </a:xfrm>
          <a:prstGeom prst="rect">
            <a:avLst/>
          </a:prstGeom>
        </p:spPr>
        <p:txBody>
          <a:bodyPr wrap="square">
            <a:spAutoFit/>
          </a:bodyPr>
          <a:lstStyle/>
          <a:p>
            <a:r>
              <a:rPr lang="pt-BR" sz="2400" dirty="0" smtClean="0"/>
              <a:t>Importância da Revista </a:t>
            </a:r>
            <a:r>
              <a:rPr lang="pt-BR" sz="2400" dirty="0" err="1" smtClean="0"/>
              <a:t>Biotemas</a:t>
            </a:r>
            <a:endParaRPr lang="pt-BR" sz="2400" dirty="0" smtClean="0"/>
          </a:p>
          <a:p>
            <a:endParaRPr lang="pt-BR" sz="2000" dirty="0"/>
          </a:p>
          <a:p>
            <a:endParaRPr lang="pt-BR" sz="2000" dirty="0" smtClean="0"/>
          </a:p>
          <a:p>
            <a:endParaRPr lang="pt-BR" sz="2000" dirty="0" smtClean="0"/>
          </a:p>
          <a:p>
            <a:pPr algn="just">
              <a:lnSpc>
                <a:spcPct val="200000"/>
              </a:lnSpc>
            </a:pPr>
            <a:r>
              <a:rPr lang="pt-BR" sz="2000" dirty="0" smtClean="0"/>
              <a:t>Como é seu objetivo desde sua criação, a Revista </a:t>
            </a:r>
            <a:r>
              <a:rPr lang="pt-BR" sz="2000" dirty="0" err="1" smtClean="0"/>
              <a:t>Biotemas</a:t>
            </a:r>
            <a:r>
              <a:rPr lang="pt-BR" sz="2000" dirty="0" smtClean="0"/>
              <a:t>  possibilita a pesquisadores seniores e iniciantes (não apenas da UFSC) de divulgarem seus trabalhos e exercitarem o debate científico. </a:t>
            </a:r>
            <a:endParaRPr lang="pt-BR" sz="2000" dirty="0"/>
          </a:p>
        </p:txBody>
      </p:sp>
    </p:spTree>
    <p:extLst>
      <p:ext uri="{BB962C8B-B14F-4D97-AF65-F5344CB8AC3E}">
        <p14:creationId xmlns:p14="http://schemas.microsoft.com/office/powerpoint/2010/main" val="201428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11560" y="548680"/>
            <a:ext cx="7920880" cy="4770537"/>
          </a:xfrm>
          <a:prstGeom prst="rect">
            <a:avLst/>
          </a:prstGeom>
        </p:spPr>
        <p:txBody>
          <a:bodyPr wrap="square">
            <a:spAutoFit/>
          </a:bodyPr>
          <a:lstStyle/>
          <a:p>
            <a:pPr algn="just"/>
            <a:r>
              <a:rPr lang="pt-BR" sz="2400" dirty="0"/>
              <a:t>P</a:t>
            </a:r>
            <a:r>
              <a:rPr lang="pt-BR" sz="2400" dirty="0" smtClean="0"/>
              <a:t>rincipais desafios </a:t>
            </a:r>
          </a:p>
          <a:p>
            <a:pPr algn="just"/>
            <a:endParaRPr lang="pt-BR" sz="2000" dirty="0"/>
          </a:p>
          <a:p>
            <a:pPr algn="just"/>
            <a:r>
              <a:rPr lang="pt-BR" sz="2000" dirty="0" smtClean="0"/>
              <a:t>Desde que os parâmetros de produtividade mudaram, a Revista, que teve bons </a:t>
            </a:r>
            <a:r>
              <a:rPr lang="pt-BR" sz="2000" dirty="0" err="1" smtClean="0"/>
              <a:t>Qualis</a:t>
            </a:r>
            <a:r>
              <a:rPr lang="pt-BR" sz="2000" dirty="0" smtClean="0"/>
              <a:t> em várias áreas, passou a ter dificuldades de indexação. </a:t>
            </a:r>
          </a:p>
          <a:p>
            <a:pPr algn="just"/>
            <a:endParaRPr lang="pt-BR" sz="2000" dirty="0"/>
          </a:p>
          <a:p>
            <a:pPr algn="just"/>
            <a:r>
              <a:rPr lang="pt-BR" sz="2000" dirty="0" smtClean="0"/>
              <a:t>A exigência, em periódicos da área biológica, de publicação em inglês majoritariamente, fez a Comissão Editorial analisar a opção de alterar a motivação inicial, de dar espaço a jovens pesquisadores, e caminhar na direção das exigências produtivistas, mudando o perfil das publicações e da Comissão Editorial. </a:t>
            </a:r>
          </a:p>
          <a:p>
            <a:pPr algn="just"/>
            <a:endParaRPr lang="pt-BR" sz="2000" dirty="0"/>
          </a:p>
          <a:p>
            <a:pPr algn="just"/>
            <a:r>
              <a:rPr lang="pt-BR" sz="2000" dirty="0" smtClean="0"/>
              <a:t>Até o momento, a Comissão Editorial decidiu manter os objetivos históricos da revista, mesmo que com isso tenham diminuído, de forma quase absoluta, as possibilidades de indexação no SCIELO, ser valorizado pela CAPES e, por via de consequência, de financiamentos. </a:t>
            </a:r>
            <a:endParaRPr lang="pt-BR" sz="2000" dirty="0"/>
          </a:p>
        </p:txBody>
      </p:sp>
    </p:spTree>
    <p:extLst>
      <p:ext uri="{BB962C8B-B14F-4D97-AF65-F5344CB8AC3E}">
        <p14:creationId xmlns:p14="http://schemas.microsoft.com/office/powerpoint/2010/main" val="287061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552" y="764704"/>
            <a:ext cx="7776864" cy="5232202"/>
          </a:xfrm>
          <a:prstGeom prst="rect">
            <a:avLst/>
          </a:prstGeom>
        </p:spPr>
        <p:txBody>
          <a:bodyPr wrap="square">
            <a:spAutoFit/>
          </a:bodyPr>
          <a:lstStyle/>
          <a:p>
            <a:r>
              <a:rPr lang="pt-BR" sz="2400" dirty="0"/>
              <a:t>P</a:t>
            </a:r>
            <a:r>
              <a:rPr lang="pt-BR" sz="2400" dirty="0" smtClean="0"/>
              <a:t>rincipais conquistas</a:t>
            </a:r>
          </a:p>
          <a:p>
            <a:endParaRPr lang="pt-BR" sz="2000" dirty="0" smtClean="0"/>
          </a:p>
          <a:p>
            <a:endParaRPr lang="pt-BR" sz="2000" dirty="0" smtClean="0"/>
          </a:p>
          <a:p>
            <a:pPr algn="just">
              <a:lnSpc>
                <a:spcPct val="150000"/>
              </a:lnSpc>
            </a:pPr>
            <a:r>
              <a:rPr lang="pt-BR" sz="2000" dirty="0" smtClean="0"/>
              <a:t>A despeito desses problemas, a revista está no seu 31º ano, </a:t>
            </a:r>
            <a:r>
              <a:rPr lang="pt-BR" sz="2000" u="sng" dirty="0" smtClean="0"/>
              <a:t>ininterrupto</a:t>
            </a:r>
            <a:r>
              <a:rPr lang="pt-BR" sz="2000" dirty="0" smtClean="0"/>
              <a:t>,  com um número bastante significativo de submissões (variando entre 100 e 150 por ano) e a publicação de cerca de 40 trabalhos por ano. </a:t>
            </a:r>
          </a:p>
          <a:p>
            <a:pPr>
              <a:lnSpc>
                <a:spcPct val="150000"/>
              </a:lnSpc>
            </a:pPr>
            <a:endParaRPr lang="pt-BR" sz="2000" dirty="0"/>
          </a:p>
          <a:p>
            <a:pPr algn="just">
              <a:lnSpc>
                <a:spcPct val="150000"/>
              </a:lnSpc>
            </a:pPr>
            <a:r>
              <a:rPr lang="pt-BR" sz="2000" dirty="0" smtClean="0"/>
              <a:t>A coleção completa se encontra disponível em formato digital no Portal.  </a:t>
            </a:r>
          </a:p>
          <a:p>
            <a:pPr>
              <a:lnSpc>
                <a:spcPct val="150000"/>
              </a:lnSpc>
            </a:pPr>
            <a:endParaRPr lang="pt-BR" sz="2000" dirty="0"/>
          </a:p>
          <a:p>
            <a:pPr algn="just">
              <a:lnSpc>
                <a:spcPct val="150000"/>
              </a:lnSpc>
            </a:pPr>
            <a:r>
              <a:rPr lang="pt-BR" sz="2000" dirty="0" smtClean="0"/>
              <a:t>A partir do momento que a Revista foi hospedada no Portal de Periódicos UFSC, ganhou uma grande visibilidade e facilitou, sobremaneira, o processo de tramitação dos manuscritos.</a:t>
            </a:r>
            <a:endParaRPr lang="pt-BR" sz="2000" dirty="0"/>
          </a:p>
        </p:txBody>
      </p:sp>
    </p:spTree>
    <p:extLst>
      <p:ext uri="{BB962C8B-B14F-4D97-AF65-F5344CB8AC3E}">
        <p14:creationId xmlns:p14="http://schemas.microsoft.com/office/powerpoint/2010/main" val="411118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188640"/>
            <a:ext cx="8568952" cy="6001643"/>
          </a:xfrm>
          <a:prstGeom prst="rect">
            <a:avLst/>
          </a:prstGeom>
          <a:noFill/>
        </p:spPr>
        <p:txBody>
          <a:bodyPr wrap="square" rtlCol="0">
            <a:spAutoFit/>
          </a:bodyPr>
          <a:lstStyle/>
          <a:p>
            <a:r>
              <a:rPr lang="pt-BR" sz="1600" b="1" dirty="0" smtClean="0"/>
              <a:t>Equipe Editorial</a:t>
            </a:r>
          </a:p>
          <a:p>
            <a:endParaRPr lang="pt-BR" sz="1600" b="1" dirty="0" smtClean="0"/>
          </a:p>
          <a:p>
            <a:r>
              <a:rPr lang="pt-BR" sz="1600" b="1" dirty="0" smtClean="0"/>
              <a:t>Editor Chefe</a:t>
            </a:r>
          </a:p>
          <a:p>
            <a:r>
              <a:rPr lang="pt-BR" sz="1600" dirty="0" smtClean="0"/>
              <a:t>Dr. Carlos José Carvalho-Pinto, UFSC, Brasil</a:t>
            </a:r>
          </a:p>
          <a:p>
            <a:endParaRPr lang="pt-BR" sz="1600" b="1" dirty="0" smtClean="0"/>
          </a:p>
          <a:p>
            <a:r>
              <a:rPr lang="pt-BR" sz="1600" b="1" dirty="0" smtClean="0"/>
              <a:t>Editor Gerente</a:t>
            </a:r>
          </a:p>
          <a:p>
            <a:r>
              <a:rPr lang="pt-BR" sz="1600" dirty="0" smtClean="0"/>
              <a:t>Dr. Paulo Roberto </a:t>
            </a:r>
            <a:r>
              <a:rPr lang="pt-BR" sz="1600" dirty="0" err="1" smtClean="0"/>
              <a:t>Petersen</a:t>
            </a:r>
            <a:r>
              <a:rPr lang="pt-BR" sz="1600" dirty="0" smtClean="0"/>
              <a:t> </a:t>
            </a:r>
            <a:r>
              <a:rPr lang="pt-BR" sz="1600" dirty="0" err="1" smtClean="0"/>
              <a:t>Hofmann</a:t>
            </a:r>
            <a:r>
              <a:rPr lang="pt-BR" sz="1600" dirty="0" smtClean="0"/>
              <a:t>, UFSC, Brasil</a:t>
            </a:r>
          </a:p>
          <a:p>
            <a:endParaRPr lang="pt-BR" sz="1600" b="1" dirty="0" smtClean="0"/>
          </a:p>
          <a:p>
            <a:r>
              <a:rPr lang="pt-BR" sz="1600" b="1" dirty="0" smtClean="0"/>
              <a:t>Comissão Editorial</a:t>
            </a:r>
          </a:p>
          <a:p>
            <a:r>
              <a:rPr lang="pt-BR" sz="1600" dirty="0" smtClean="0"/>
              <a:t>STA </a:t>
            </a:r>
            <a:r>
              <a:rPr lang="pt-BR" sz="1600" dirty="0" err="1" smtClean="0"/>
              <a:t>Laise</a:t>
            </a:r>
            <a:r>
              <a:rPr lang="pt-BR" sz="1600" dirty="0" smtClean="0"/>
              <a:t> Orsi Becker, UFSC, Brasil</a:t>
            </a:r>
          </a:p>
          <a:p>
            <a:r>
              <a:rPr lang="pt-BR" sz="1600" dirty="0" smtClean="0"/>
              <a:t>STA Félix Baumgarten </a:t>
            </a:r>
            <a:r>
              <a:rPr lang="pt-BR" sz="1600" dirty="0" err="1" smtClean="0"/>
              <a:t>Rosumek</a:t>
            </a:r>
            <a:r>
              <a:rPr lang="pt-BR" sz="1600" dirty="0" smtClean="0"/>
              <a:t>, UFSC, Brasil – Doutorando na  </a:t>
            </a:r>
            <a:r>
              <a:rPr lang="pt-BR" sz="1600" dirty="0" err="1" smtClean="0"/>
              <a:t>Technische</a:t>
            </a:r>
            <a:r>
              <a:rPr lang="pt-BR" sz="1600" dirty="0" smtClean="0"/>
              <a:t> </a:t>
            </a:r>
            <a:r>
              <a:rPr lang="pt-BR" sz="1600" dirty="0" err="1" smtClean="0"/>
              <a:t>Universität</a:t>
            </a:r>
            <a:r>
              <a:rPr lang="pt-BR" sz="1600" dirty="0" smtClean="0"/>
              <a:t> Darmstadt</a:t>
            </a:r>
          </a:p>
          <a:p>
            <a:r>
              <a:rPr lang="pt-BR" sz="1600" dirty="0" smtClean="0"/>
              <a:t>STA. Eduardo Henrique Gonçalves, UFSC, Brasil</a:t>
            </a:r>
          </a:p>
          <a:p>
            <a:r>
              <a:rPr lang="pt-BR" sz="1600" dirty="0" smtClean="0"/>
              <a:t>Dr. Pedro </a:t>
            </a:r>
            <a:r>
              <a:rPr lang="pt-BR" sz="1600" dirty="0" err="1" smtClean="0"/>
              <a:t>Fiaschi</a:t>
            </a:r>
            <a:r>
              <a:rPr lang="pt-BR" sz="1600" dirty="0" smtClean="0"/>
              <a:t>, Universidade Federal de Santa Catarina, Brasil</a:t>
            </a:r>
          </a:p>
          <a:p>
            <a:r>
              <a:rPr lang="pt-BR" sz="1600" dirty="0" smtClean="0"/>
              <a:t>Dra. Malva Isabel Medina-Hernández, Universidade Federal de Santa Catarina, Brasil</a:t>
            </a:r>
          </a:p>
          <a:p>
            <a:r>
              <a:rPr lang="pt-BR" sz="1600" dirty="0" smtClean="0"/>
              <a:t>Dr. Moacir </a:t>
            </a:r>
            <a:r>
              <a:rPr lang="pt-BR" sz="1600" dirty="0" err="1" smtClean="0"/>
              <a:t>Aluisio</a:t>
            </a:r>
            <a:r>
              <a:rPr lang="pt-BR" sz="1600" dirty="0" smtClean="0"/>
              <a:t> Torres, </a:t>
            </a:r>
            <a:r>
              <a:rPr lang="pt-BR" sz="1600" dirty="0" err="1" smtClean="0"/>
              <a:t>University</a:t>
            </a:r>
            <a:r>
              <a:rPr lang="pt-BR" sz="1600" dirty="0" smtClean="0"/>
              <a:t> </a:t>
            </a:r>
            <a:r>
              <a:rPr lang="pt-BR" sz="1600" dirty="0" err="1" smtClean="0"/>
              <a:t>of</a:t>
            </a:r>
            <a:r>
              <a:rPr lang="pt-BR" sz="1600" dirty="0" smtClean="0"/>
              <a:t> </a:t>
            </a:r>
            <a:r>
              <a:rPr lang="pt-BR" sz="1600" dirty="0" err="1" smtClean="0"/>
              <a:t>Queensland</a:t>
            </a:r>
            <a:r>
              <a:rPr lang="pt-BR" sz="1600" dirty="0" smtClean="0"/>
              <a:t>, Austrália</a:t>
            </a:r>
          </a:p>
          <a:p>
            <a:r>
              <a:rPr lang="pt-BR" sz="1600" dirty="0" smtClean="0"/>
              <a:t>Dr. Luciano Nicolás </a:t>
            </a:r>
            <a:r>
              <a:rPr lang="pt-BR" sz="1600" dirty="0" err="1" smtClean="0"/>
              <a:t>Naka</a:t>
            </a:r>
            <a:r>
              <a:rPr lang="pt-BR" sz="1600" dirty="0" smtClean="0"/>
              <a:t>, Universidade Federal de Pernambuco, Brasil</a:t>
            </a:r>
          </a:p>
          <a:p>
            <a:r>
              <a:rPr lang="pt-BR" sz="1600" dirty="0" smtClean="0"/>
              <a:t>Dr. </a:t>
            </a:r>
            <a:r>
              <a:rPr lang="pt-BR" sz="1600" dirty="0" err="1" smtClean="0"/>
              <a:t>Selvino</a:t>
            </a:r>
            <a:r>
              <a:rPr lang="pt-BR" sz="1600" dirty="0" smtClean="0"/>
              <a:t> </a:t>
            </a:r>
            <a:r>
              <a:rPr lang="pt-BR" sz="1600" dirty="0" err="1" smtClean="0"/>
              <a:t>Neckel</a:t>
            </a:r>
            <a:r>
              <a:rPr lang="pt-BR" sz="1600" dirty="0" smtClean="0"/>
              <a:t> de Oliveira, Universidade Federal de Santa Catarina, Brasil</a:t>
            </a:r>
          </a:p>
          <a:p>
            <a:r>
              <a:rPr lang="pt-BR" sz="1600" dirty="0" smtClean="0"/>
              <a:t>Dra. Érika Branco, Universidade Rural da Amazônia, Brasil</a:t>
            </a:r>
          </a:p>
          <a:p>
            <a:r>
              <a:rPr lang="pt-BR" sz="1600" dirty="0" smtClean="0"/>
              <a:t>Dr. Ricardo </a:t>
            </a:r>
            <a:r>
              <a:rPr lang="pt-BR" sz="1600" dirty="0" err="1" smtClean="0"/>
              <a:t>Elisandro</a:t>
            </a:r>
            <a:r>
              <a:rPr lang="pt-BR" sz="1600" dirty="0" smtClean="0"/>
              <a:t> Ricardo </a:t>
            </a:r>
            <a:r>
              <a:rPr lang="pt-BR" sz="1600" dirty="0" err="1" smtClean="0"/>
              <a:t>Drechsler</a:t>
            </a:r>
            <a:r>
              <a:rPr lang="pt-BR" sz="1600" dirty="0" smtClean="0"/>
              <a:t>-Santos, UFSC, Brasil</a:t>
            </a:r>
          </a:p>
          <a:p>
            <a:r>
              <a:rPr lang="pt-BR" sz="1600" dirty="0" smtClean="0"/>
              <a:t>Dr. José Carlos </a:t>
            </a:r>
            <a:r>
              <a:rPr lang="pt-BR" sz="1600" dirty="0" err="1" smtClean="0"/>
              <a:t>Simonassi</a:t>
            </a:r>
            <a:r>
              <a:rPr lang="pt-BR" sz="1600" dirty="0" smtClean="0"/>
              <a:t>, Universidade Federal de Santa Catarina, Brasil</a:t>
            </a:r>
          </a:p>
          <a:p>
            <a:r>
              <a:rPr lang="pt-BR" sz="1600" dirty="0" smtClean="0"/>
              <a:t>Dr. Benedito Cortês Lopes, UFSC, Brasil</a:t>
            </a:r>
          </a:p>
          <a:p>
            <a:r>
              <a:rPr lang="pt-BR" sz="1600" dirty="0" smtClean="0"/>
              <a:t>Dr. Nivaldo </a:t>
            </a:r>
            <a:r>
              <a:rPr lang="pt-BR" sz="1600" dirty="0" err="1" smtClean="0"/>
              <a:t>Peroni</a:t>
            </a:r>
            <a:r>
              <a:rPr lang="pt-BR" sz="1600" dirty="0" smtClean="0"/>
              <a:t>, UFSC, Brasil</a:t>
            </a:r>
          </a:p>
          <a:p>
            <a:r>
              <a:rPr lang="pt-BR" sz="1600" dirty="0" smtClean="0"/>
              <a:t>Biólogo Jorge José </a:t>
            </a:r>
            <a:r>
              <a:rPr lang="pt-BR" sz="1600" dirty="0" err="1" smtClean="0"/>
              <a:t>Cherem</a:t>
            </a:r>
            <a:r>
              <a:rPr lang="pt-BR" sz="1600" dirty="0" smtClean="0"/>
              <a:t>, Caipora Cooperativa Para Conservação e Proteção dos Recursos Naturais</a:t>
            </a:r>
          </a:p>
          <a:p>
            <a:endParaRPr lang="pt-BR" sz="1600" b="1" dirty="0" smtClean="0"/>
          </a:p>
        </p:txBody>
      </p:sp>
    </p:spTree>
    <p:extLst>
      <p:ext uri="{BB962C8B-B14F-4D97-AF65-F5344CB8AC3E}">
        <p14:creationId xmlns:p14="http://schemas.microsoft.com/office/powerpoint/2010/main" val="317578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11560" y="1049318"/>
            <a:ext cx="7272808" cy="830997"/>
          </a:xfrm>
          <a:prstGeom prst="rect">
            <a:avLst/>
          </a:prstGeom>
        </p:spPr>
        <p:txBody>
          <a:bodyPr wrap="square">
            <a:spAutoFit/>
          </a:bodyPr>
          <a:lstStyle/>
          <a:p>
            <a:pPr marL="342900" indent="-342900">
              <a:buFont typeface="Arial" panose="020B0604020202020204" pitchFamily="34" charset="0"/>
              <a:buChar char="•"/>
            </a:pPr>
            <a:r>
              <a:rPr lang="pt-BR" sz="2400" dirty="0" smtClean="0"/>
              <a:t>Criada em 1988 por professores do CCB e CFH</a:t>
            </a:r>
          </a:p>
          <a:p>
            <a:pPr marL="342900" indent="-342900">
              <a:buFont typeface="Arial" panose="020B0604020202020204" pitchFamily="34" charset="0"/>
              <a:buChar char="•"/>
            </a:pPr>
            <a:r>
              <a:rPr lang="pt-BR" sz="2400" dirty="0"/>
              <a:t>P</a:t>
            </a:r>
            <a:r>
              <a:rPr lang="pt-BR" sz="2400" dirty="0" smtClean="0"/>
              <a:t>rimeira edição em abril de 1988 </a:t>
            </a:r>
            <a:endParaRPr lang="pt-BR" sz="2400" dirty="0"/>
          </a:p>
        </p:txBody>
      </p:sp>
      <p:sp>
        <p:nvSpPr>
          <p:cNvPr id="5" name="CaixaDeTexto 4"/>
          <p:cNvSpPr txBox="1"/>
          <p:nvPr/>
        </p:nvSpPr>
        <p:spPr>
          <a:xfrm>
            <a:off x="323528" y="260648"/>
            <a:ext cx="1665008" cy="584775"/>
          </a:xfrm>
          <a:prstGeom prst="rect">
            <a:avLst/>
          </a:prstGeom>
          <a:noFill/>
        </p:spPr>
        <p:txBody>
          <a:bodyPr wrap="none" rtlCol="0">
            <a:spAutoFit/>
          </a:bodyPr>
          <a:lstStyle/>
          <a:p>
            <a:r>
              <a:rPr lang="pt-BR" sz="3200" dirty="0" smtClean="0"/>
              <a:t>Histórico</a:t>
            </a:r>
            <a:endParaRPr lang="pt-BR"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9877" y="2602531"/>
            <a:ext cx="4341089" cy="325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4139952" y="2708920"/>
            <a:ext cx="4824536" cy="1938992"/>
          </a:xfrm>
          <a:prstGeom prst="rect">
            <a:avLst/>
          </a:prstGeom>
          <a:noFill/>
        </p:spPr>
        <p:txBody>
          <a:bodyPr wrap="square" rtlCol="0">
            <a:spAutoFit/>
          </a:bodyPr>
          <a:lstStyle/>
          <a:p>
            <a:pPr marL="285750" indent="-285750">
              <a:lnSpc>
                <a:spcPct val="300000"/>
              </a:lnSpc>
              <a:buFont typeface="Arial" panose="020B0604020202020204" pitchFamily="34" charset="0"/>
              <a:buChar char="•"/>
            </a:pPr>
            <a:r>
              <a:rPr lang="pt-BR" sz="2000" dirty="0" smtClean="0"/>
              <a:t>Capa do 1º volume com sumário</a:t>
            </a:r>
          </a:p>
          <a:p>
            <a:pPr marL="285750" indent="-285750">
              <a:lnSpc>
                <a:spcPct val="300000"/>
              </a:lnSpc>
              <a:buFont typeface="Arial" panose="020B0604020202020204" pitchFamily="34" charset="0"/>
              <a:buChar char="•"/>
            </a:pPr>
            <a:r>
              <a:rPr lang="pt-BR" sz="2000" dirty="0" smtClean="0"/>
              <a:t> Padrão de capa de 1988 a 1992 </a:t>
            </a:r>
            <a:endParaRPr lang="pt-BR" sz="2000" dirty="0"/>
          </a:p>
        </p:txBody>
      </p:sp>
    </p:spTree>
    <p:extLst>
      <p:ext uri="{BB962C8B-B14F-4D97-AF65-F5344CB8AC3E}">
        <p14:creationId xmlns:p14="http://schemas.microsoft.com/office/powerpoint/2010/main" val="246958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77320" y="1268760"/>
            <a:ext cx="7272808" cy="3754874"/>
          </a:xfrm>
          <a:prstGeom prst="rect">
            <a:avLst/>
          </a:prstGeom>
        </p:spPr>
        <p:txBody>
          <a:bodyPr wrap="square">
            <a:spAutoFit/>
          </a:bodyPr>
          <a:lstStyle/>
          <a:p>
            <a:r>
              <a:rPr lang="pt-BR" sz="2000" b="1" dirty="0" smtClean="0"/>
              <a:t>Primeira Comissão Editorial formada pelos professores :</a:t>
            </a:r>
          </a:p>
          <a:p>
            <a:endParaRPr lang="pt-BR" sz="2000" b="1" dirty="0" smtClean="0"/>
          </a:p>
          <a:p>
            <a:endParaRPr lang="pt-BR" dirty="0"/>
          </a:p>
          <a:p>
            <a:pPr marL="285750" indent="-285750">
              <a:lnSpc>
                <a:spcPct val="200000"/>
              </a:lnSpc>
              <a:buFont typeface="Wingdings" panose="05000000000000000000" pitchFamily="2" charset="2"/>
              <a:buChar char="Ø"/>
            </a:pPr>
            <a:r>
              <a:rPr lang="pt-BR" dirty="0" smtClean="0"/>
              <a:t>Newton Bernardi – </a:t>
            </a:r>
            <a:r>
              <a:rPr lang="pt-BR" dirty="0" err="1" smtClean="0"/>
              <a:t>Depto</a:t>
            </a:r>
            <a:r>
              <a:rPr lang="pt-BR" dirty="0" smtClean="0"/>
              <a:t>. de Ciências Fisiológicas - CCB</a:t>
            </a:r>
          </a:p>
          <a:p>
            <a:pPr marL="285750" indent="-285750">
              <a:lnSpc>
                <a:spcPct val="200000"/>
              </a:lnSpc>
              <a:buFont typeface="Wingdings" panose="05000000000000000000" pitchFamily="2" charset="2"/>
              <a:buChar char="Ø"/>
            </a:pPr>
            <a:r>
              <a:rPr lang="pt-BR" dirty="0" smtClean="0"/>
              <a:t>Geraldo Morgado Fagundes – </a:t>
            </a:r>
            <a:r>
              <a:rPr lang="pt-BR" dirty="0" err="1" smtClean="0"/>
              <a:t>Depto</a:t>
            </a:r>
            <a:r>
              <a:rPr lang="pt-BR" dirty="0" smtClean="0"/>
              <a:t>. de Ciências Morfológicas - CCB</a:t>
            </a:r>
          </a:p>
          <a:p>
            <a:pPr marL="285750" indent="-285750">
              <a:lnSpc>
                <a:spcPct val="200000"/>
              </a:lnSpc>
              <a:buFont typeface="Wingdings" panose="05000000000000000000" pitchFamily="2" charset="2"/>
              <a:buChar char="Ø"/>
            </a:pPr>
            <a:r>
              <a:rPr lang="pt-BR" dirty="0" smtClean="0"/>
              <a:t>Rogério Ferreira Guerra – </a:t>
            </a:r>
            <a:r>
              <a:rPr lang="pt-BR" dirty="0" err="1" smtClean="0"/>
              <a:t>Depto</a:t>
            </a:r>
            <a:r>
              <a:rPr lang="pt-BR" dirty="0" smtClean="0"/>
              <a:t> de Psicologia – CFH</a:t>
            </a:r>
          </a:p>
          <a:p>
            <a:pPr marL="285750" indent="-285750">
              <a:lnSpc>
                <a:spcPct val="200000"/>
              </a:lnSpc>
              <a:buFont typeface="Wingdings" panose="05000000000000000000" pitchFamily="2" charset="2"/>
              <a:buChar char="Ø"/>
            </a:pPr>
            <a:r>
              <a:rPr lang="pt-BR" dirty="0" smtClean="0"/>
              <a:t>Yara Maria </a:t>
            </a:r>
            <a:r>
              <a:rPr lang="pt-BR" dirty="0" err="1" smtClean="0"/>
              <a:t>Rauh</a:t>
            </a:r>
            <a:r>
              <a:rPr lang="pt-BR" dirty="0" smtClean="0"/>
              <a:t> Muller – </a:t>
            </a:r>
            <a:r>
              <a:rPr lang="pt-BR" dirty="0" err="1" smtClean="0"/>
              <a:t>Depto</a:t>
            </a:r>
            <a:r>
              <a:rPr lang="pt-BR" dirty="0" smtClean="0"/>
              <a:t> de Biologia – CCB</a:t>
            </a:r>
          </a:p>
          <a:p>
            <a:pPr marL="285750" indent="-285750">
              <a:lnSpc>
                <a:spcPct val="200000"/>
              </a:lnSpc>
              <a:buFont typeface="Wingdings" panose="05000000000000000000" pitchFamily="2" charset="2"/>
              <a:buChar char="Ø"/>
            </a:pPr>
            <a:r>
              <a:rPr lang="pt-BR" dirty="0" smtClean="0"/>
              <a:t>Mauro Nicolau – Coordenadoria  Especial de Farmacologia - CCB</a:t>
            </a:r>
            <a:endParaRPr lang="pt-BR" dirty="0"/>
          </a:p>
        </p:txBody>
      </p:sp>
    </p:spTree>
    <p:extLst>
      <p:ext uri="{BB962C8B-B14F-4D97-AF65-F5344CB8AC3E}">
        <p14:creationId xmlns:p14="http://schemas.microsoft.com/office/powerpoint/2010/main" val="41542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1" t="3861" r="5534" b="6036"/>
          <a:stretch/>
        </p:blipFill>
        <p:spPr bwMode="auto">
          <a:xfrm>
            <a:off x="899592" y="1000193"/>
            <a:ext cx="7095758" cy="515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827584" y="260648"/>
            <a:ext cx="6192688" cy="707886"/>
          </a:xfrm>
          <a:prstGeom prst="rect">
            <a:avLst/>
          </a:prstGeom>
        </p:spPr>
        <p:txBody>
          <a:bodyPr wrap="square">
            <a:spAutoFit/>
          </a:bodyPr>
          <a:lstStyle/>
          <a:p>
            <a:r>
              <a:rPr lang="pt-BR" sz="2000" dirty="0" smtClean="0"/>
              <a:t>Contracapa com a </a:t>
            </a:r>
            <a:r>
              <a:rPr lang="pt-BR" sz="2000" dirty="0" err="1" smtClean="0"/>
              <a:t>nominata</a:t>
            </a:r>
            <a:r>
              <a:rPr lang="pt-BR" sz="2000" dirty="0" smtClean="0"/>
              <a:t> da 1ª Comissão Editorial e </a:t>
            </a:r>
            <a:br>
              <a:rPr lang="pt-BR" sz="2000" dirty="0" smtClean="0"/>
            </a:br>
            <a:r>
              <a:rPr lang="pt-BR" sz="2000" dirty="0" smtClean="0"/>
              <a:t>Sumário do 1º volume</a:t>
            </a:r>
            <a:endParaRPr lang="pt-BR" sz="2000" dirty="0"/>
          </a:p>
        </p:txBody>
      </p:sp>
    </p:spTree>
    <p:extLst>
      <p:ext uri="{BB962C8B-B14F-4D97-AF65-F5344CB8AC3E}">
        <p14:creationId xmlns:p14="http://schemas.microsoft.com/office/powerpoint/2010/main" val="360169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5855" y="948023"/>
            <a:ext cx="6624736" cy="496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5652120" y="1700808"/>
            <a:ext cx="3366371" cy="400110"/>
          </a:xfrm>
          <a:prstGeom prst="rect">
            <a:avLst/>
          </a:prstGeom>
        </p:spPr>
        <p:txBody>
          <a:bodyPr wrap="none">
            <a:spAutoFit/>
          </a:bodyPr>
          <a:lstStyle/>
          <a:p>
            <a:r>
              <a:rPr lang="pt-BR" sz="2000" dirty="0" smtClean="0"/>
              <a:t>Padrão de impressão da época</a:t>
            </a:r>
            <a:endParaRPr lang="pt-BR" sz="2000" dirty="0"/>
          </a:p>
        </p:txBody>
      </p:sp>
    </p:spTree>
    <p:extLst>
      <p:ext uri="{BB962C8B-B14F-4D97-AF65-F5344CB8AC3E}">
        <p14:creationId xmlns:p14="http://schemas.microsoft.com/office/powerpoint/2010/main" val="109706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860032" y="2204864"/>
            <a:ext cx="4572000" cy="400110"/>
          </a:xfrm>
          <a:prstGeom prst="rect">
            <a:avLst/>
          </a:prstGeom>
        </p:spPr>
        <p:txBody>
          <a:bodyPr>
            <a:spAutoFit/>
          </a:bodyPr>
          <a:lstStyle/>
          <a:p>
            <a:r>
              <a:rPr lang="pt-BR" sz="2000" dirty="0"/>
              <a:t>P</a:t>
            </a:r>
            <a:r>
              <a:rPr lang="pt-BR" sz="2000" dirty="0" smtClean="0"/>
              <a:t>adrão de capa de 1993 a 2005</a:t>
            </a:r>
            <a:endParaRPr lang="pt-BR" sz="2000"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43" r="3190"/>
          <a:stretch/>
        </p:blipFill>
        <p:spPr bwMode="auto">
          <a:xfrm rot="5400000">
            <a:off x="-953082" y="1105710"/>
            <a:ext cx="672968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02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116632"/>
            <a:ext cx="5221558" cy="400110"/>
          </a:xfrm>
          <a:prstGeom prst="rect">
            <a:avLst/>
          </a:prstGeom>
        </p:spPr>
        <p:txBody>
          <a:bodyPr wrap="none">
            <a:spAutoFit/>
          </a:bodyPr>
          <a:lstStyle/>
          <a:p>
            <a:r>
              <a:rPr lang="pt-BR" sz="2000" dirty="0"/>
              <a:t>P</a:t>
            </a:r>
            <a:r>
              <a:rPr lang="pt-BR" sz="2000" dirty="0" smtClean="0"/>
              <a:t>adrão de impressão no período de 1983 a 2005</a:t>
            </a:r>
            <a:endParaRPr lang="pt-BR" sz="2000"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75"/>
          <a:stretch/>
        </p:blipFill>
        <p:spPr bwMode="auto">
          <a:xfrm>
            <a:off x="467544" y="692696"/>
            <a:ext cx="78306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6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4572000" cy="461665"/>
          </a:xfrm>
          <a:prstGeom prst="rect">
            <a:avLst/>
          </a:prstGeom>
        </p:spPr>
        <p:txBody>
          <a:bodyPr>
            <a:spAutoFit/>
          </a:bodyPr>
          <a:lstStyle/>
          <a:p>
            <a:r>
              <a:rPr lang="pt-BR" sz="2400" dirty="0"/>
              <a:t>P</a:t>
            </a:r>
            <a:r>
              <a:rPr lang="pt-BR" sz="2400" dirty="0" smtClean="0"/>
              <a:t>adrão de capa de 2006 a 2007</a:t>
            </a:r>
            <a:endParaRPr lang="pt-BR" sz="2400" dirty="0"/>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3"/>
          <a:stretch/>
        </p:blipFill>
        <p:spPr bwMode="auto">
          <a:xfrm rot="5400000">
            <a:off x="-383460" y="1446508"/>
            <a:ext cx="566244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4983510" y="2492896"/>
            <a:ext cx="3923928" cy="2308324"/>
          </a:xfrm>
          <a:prstGeom prst="rect">
            <a:avLst/>
          </a:prstGeom>
        </p:spPr>
        <p:txBody>
          <a:bodyPr wrap="square">
            <a:spAutoFit/>
          </a:bodyPr>
          <a:lstStyle/>
          <a:p>
            <a:pPr lvl="0"/>
            <a:r>
              <a:rPr lang="pt-BR" sz="2400" dirty="0">
                <a:solidFill>
                  <a:prstClr val="black"/>
                </a:solidFill>
              </a:rPr>
              <a:t>A partir de 2006, a revista deixa de ser semestral e </a:t>
            </a:r>
            <a:r>
              <a:rPr lang="pt-BR" sz="2400" b="1" dirty="0">
                <a:solidFill>
                  <a:prstClr val="black"/>
                </a:solidFill>
              </a:rPr>
              <a:t>passa a ser trimestral</a:t>
            </a:r>
            <a:r>
              <a:rPr lang="pt-BR" sz="2400" dirty="0">
                <a:solidFill>
                  <a:prstClr val="black"/>
                </a:solidFill>
              </a:rPr>
              <a:t>, muda a capa, o tamanho da revista e passa a ter também a </a:t>
            </a:r>
            <a:r>
              <a:rPr lang="pt-BR" sz="2400" b="1" dirty="0">
                <a:solidFill>
                  <a:prstClr val="black"/>
                </a:solidFill>
              </a:rPr>
              <a:t>versão </a:t>
            </a:r>
            <a:r>
              <a:rPr lang="pt-BR" sz="2400" b="1" i="1" dirty="0" err="1" smtClean="0">
                <a:solidFill>
                  <a:prstClr val="black"/>
                </a:solidFill>
              </a:rPr>
              <a:t>on</a:t>
            </a:r>
            <a:r>
              <a:rPr lang="pt-BR" sz="2400" b="1" i="1" dirty="0" smtClean="0">
                <a:solidFill>
                  <a:prstClr val="black"/>
                </a:solidFill>
              </a:rPr>
              <a:t> </a:t>
            </a:r>
            <a:r>
              <a:rPr lang="pt-BR" sz="2400" b="1" i="1" dirty="0" err="1" smtClean="0">
                <a:solidFill>
                  <a:prstClr val="black"/>
                </a:solidFill>
              </a:rPr>
              <a:t>line</a:t>
            </a:r>
            <a:r>
              <a:rPr lang="pt-BR" dirty="0" smtClean="0">
                <a:solidFill>
                  <a:prstClr val="black"/>
                </a:solidFill>
              </a:rPr>
              <a:t>.</a:t>
            </a:r>
            <a:endParaRPr lang="pt-BR" dirty="0">
              <a:solidFill>
                <a:prstClr val="black"/>
              </a:solidFill>
            </a:endParaRPr>
          </a:p>
        </p:txBody>
      </p:sp>
    </p:spTree>
    <p:extLst>
      <p:ext uri="{BB962C8B-B14F-4D97-AF65-F5344CB8AC3E}">
        <p14:creationId xmlns:p14="http://schemas.microsoft.com/office/powerpoint/2010/main" val="304400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5625"/>
                    </a14:imgEffect>
                    <a14:imgEffect>
                      <a14:saturation sat="80000"/>
                    </a14:imgEffect>
                    <a14:imgEffect>
                      <a14:brightnessContrast bright="26000" contrast="12000"/>
                    </a14:imgEffect>
                  </a14:imgLayer>
                </a14:imgProps>
              </a:ext>
              <a:ext uri="{28A0092B-C50C-407E-A947-70E740481C1C}">
                <a14:useLocalDpi xmlns:a14="http://schemas.microsoft.com/office/drawing/2010/main" val="0"/>
              </a:ext>
            </a:extLst>
          </a:blip>
          <a:srcRect t="4377"/>
          <a:stretch/>
        </p:blipFill>
        <p:spPr bwMode="auto">
          <a:xfrm rot="5400000">
            <a:off x="-648600" y="1160768"/>
            <a:ext cx="6344746" cy="454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4932040" y="2289990"/>
            <a:ext cx="3963649" cy="400110"/>
          </a:xfrm>
          <a:prstGeom prst="rect">
            <a:avLst/>
          </a:prstGeom>
        </p:spPr>
        <p:txBody>
          <a:bodyPr wrap="none">
            <a:spAutoFit/>
          </a:bodyPr>
          <a:lstStyle/>
          <a:p>
            <a:r>
              <a:rPr lang="pt-BR" sz="2000" dirty="0" smtClean="0"/>
              <a:t>Incremento no padrão de impressão</a:t>
            </a:r>
            <a:endParaRPr lang="pt-BR" sz="2000" dirty="0"/>
          </a:p>
        </p:txBody>
      </p:sp>
    </p:spTree>
    <p:extLst>
      <p:ext uri="{BB962C8B-B14F-4D97-AF65-F5344CB8AC3E}">
        <p14:creationId xmlns:p14="http://schemas.microsoft.com/office/powerpoint/2010/main" val="415477431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Apresentação na tela (4:3)</PresentationFormat>
  <Paragraphs>71</Paragraphs>
  <Slides>14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Aharoni</vt:lpstr>
      <vt:lpstr>Arial</vt:lpstr>
      <vt:lpstr>Arial Narrow</vt:lpstr>
      <vt:lpstr>Calibri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2018-05-17T20:19:03Z</dcterms:created>
  <dcterms:modified xsi:type="dcterms:W3CDTF">2018-05-17T20:19:11Z</dcterms:modified>
</cp:coreProperties>
</file>