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2.xml" ContentType="application/vnd.openxmlformats-officedocument.presentationml.comment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omments/comment3.xml" ContentType="application/vnd.openxmlformats-officedocument.presentationml.comment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9">
  <p:sldMasterIdLst>
    <p:sldMasterId id="2147483744" r:id="rId1"/>
  </p:sldMasterIdLst>
  <p:notesMasterIdLst>
    <p:notesMasterId r:id="rId21"/>
  </p:notesMasterIdLst>
  <p:handoutMasterIdLst>
    <p:handoutMasterId r:id="rId22"/>
  </p:handoutMasterIdLst>
  <p:sldIdLst>
    <p:sldId id="408" r:id="rId2"/>
    <p:sldId id="423" r:id="rId3"/>
    <p:sldId id="387" r:id="rId4"/>
    <p:sldId id="424" r:id="rId5"/>
    <p:sldId id="425" r:id="rId6"/>
    <p:sldId id="417" r:id="rId7"/>
    <p:sldId id="410" r:id="rId8"/>
    <p:sldId id="412" r:id="rId9"/>
    <p:sldId id="406" r:id="rId10"/>
    <p:sldId id="409" r:id="rId11"/>
    <p:sldId id="411" r:id="rId12"/>
    <p:sldId id="421" r:id="rId13"/>
    <p:sldId id="416" r:id="rId14"/>
    <p:sldId id="418" r:id="rId15"/>
    <p:sldId id="415" r:id="rId16"/>
    <p:sldId id="422" r:id="rId17"/>
    <p:sldId id="426" r:id="rId18"/>
    <p:sldId id="427" r:id="rId19"/>
    <p:sldId id="428" r:id="rId20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25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úcia da Silveira" initials="LdS" lastIdx="4" clrIdx="0">
    <p:extLst/>
  </p:cmAuthor>
  <p:cmAuthor id="2" name="Lúcia da Silveira" initials="Lucia" lastIdx="11" clrIdx="1">
    <p:extLst/>
  </p:cmAuthor>
  <p:cmAuthor id="3" name="Avaliador" initials="AEB" lastIdx="5" clrIdx="2">
    <p:extLst/>
  </p:cmAuthor>
  <p:cmAuthor id="4" name="Lucia" initials="LdS" lastIdx="7" clrIdx="3">
    <p:extLst/>
  </p:cmAuthor>
  <p:cmAuthor id="5" name="Revisor de Texto" initials="REV" lastIdx="2" clrIdx="4"/>
  <p:cmAuthor id="6" name="Avaliador 2" initials="A2" lastIdx="15" clrIdx="5">
    <p:extLst>
      <p:ext uri="{19B8F6BF-5375-455C-9EA6-DF929625EA0E}">
        <p15:presenceInfo xmlns:p15="http://schemas.microsoft.com/office/powerpoint/2012/main" userId="Avaliador 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9900"/>
    <a:srgbClr val="FF5050"/>
    <a:srgbClr val="3FC94F"/>
    <a:srgbClr val="F85D3E"/>
    <a:srgbClr val="F66400"/>
    <a:srgbClr val="FF6600"/>
    <a:srgbClr val="FF3300"/>
    <a:srgbClr val="EA5F00"/>
    <a:srgbClr val="FEE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97" autoAdjust="0"/>
  </p:normalViewPr>
  <p:slideViewPr>
    <p:cSldViewPr>
      <p:cViewPr varScale="1">
        <p:scale>
          <a:sx n="87" d="100"/>
          <a:sy n="87" d="100"/>
        </p:scale>
        <p:origin x="1074" y="78"/>
      </p:cViewPr>
      <p:guideLst>
        <p:guide orient="horz" pos="1979"/>
        <p:guide pos="2517"/>
      </p:guideLst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8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stas.ufsc.br\BU\Portal%20de%20Peri&#243;dicos\Eventos\Promovidos\Ciclo%20de%20Debates\6%20Ciclo%20de%20Debates%20especial\Apresenta&#231;&#245;es%20da%20boss\Questionario%20encontro%20de%20portais\I%20Encontro%20Nacional%20de%20Portais%20de%20Peri&#243;d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stas.ufsc.br\BU\Portal%20de%20Peri&#243;dicos\Eventos\Promovidos\Ciclo%20de%20Debates\6%20Ciclo%20de%20Debates%20especial\Apresenta&#231;&#245;es%20lucia\Questionario%20encontro%20de%20portais\I%20Encontro%20Nacional%20de%20Portais%20de%20Peri&#243;dicos%20-%20Mapeamento%20de%20Interesses%20(respostas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stas.ufsc.br\BU\Portal%20de%20Peri&#243;dicos\Eventos\Promovidos\Ciclo%20de%20Debates\6%20Ciclo%20de%20Debates%20especial\Apresenta&#231;&#245;es%20lucia\Questionario%20encontro%20de%20portais\I%20Encontro%20Nacional%20de%20Portais%20de%20Peri&#243;dicos%20-%20Mapeamento%20de%20Interesses%20(respostas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stas.ufsc.br\BU\Portal%20de%20Peri&#243;dicos\Eventos\Promovidos\Ciclo%20de%20Debates\6%20Ciclo%20de%20Debates%20especial\Apresenta&#231;&#245;es%20da%20boss\Questionario%20encontro%20de%20portais\I%20Encontro%20Nacional%20de%20Portais%20de%20Peri&#243;dic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astas.ufsc.br\bu\Portal%20de%20Peri&#243;dicos\Eventos\Promovidos\Ciclo%20de%20Debates\6%20Ciclo%20de%20Debates%20especial\Apresenta&#231;&#245;es%20lucia\Questionario%20encontro%20de%20portais\I%20Encontro%20Nacional%20de%20Portais%20de%20Peri&#243;d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[Pasta1]Grafico 1!Tabela dinâmica5</c:name>
    <c:fmtId val="-1"/>
  </c:pivotSource>
  <c:chart>
    <c:autoTitleDeleted val="1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61%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21%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18%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61%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21%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18%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61%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21%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18%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8016564010151535E-2"/>
          <c:y val="3.3928115624686554E-2"/>
          <c:w val="0.92396687197969696"/>
          <c:h val="0.52634310529446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'Grafico 1'!$B$3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08-4381-A51C-B8574D89BA9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08-4381-A51C-B8574D89BA9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08-4381-A51C-B8574D89BA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 1'!$A$4:$A$6</c:f>
              <c:strCache>
                <c:ptCount val="3"/>
                <c:pt idx="0">
                  <c:v>Bibliotecário</c:v>
                </c:pt>
                <c:pt idx="1">
                  <c:v>Professor</c:v>
                </c:pt>
                <c:pt idx="2">
                  <c:v>Técnico Administrativo</c:v>
                </c:pt>
              </c:strCache>
            </c:strRef>
          </c:cat>
          <c:val>
            <c:numRef>
              <c:f>'Grafico 1'!$B$4:$B$6</c:f>
              <c:numCache>
                <c:formatCode>General</c:formatCode>
                <c:ptCount val="3"/>
                <c:pt idx="0">
                  <c:v>17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08-4381-A51C-B8574D89BA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07266312"/>
        <c:axId val="307267096"/>
      </c:barChart>
      <c:catAx>
        <c:axId val="307266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7267096"/>
        <c:crosses val="autoZero"/>
        <c:auto val="1"/>
        <c:lblAlgn val="ctr"/>
        <c:lblOffset val="100"/>
        <c:noMultiLvlLbl val="0"/>
      </c:catAx>
      <c:valAx>
        <c:axId val="307267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7266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55566491688542"/>
          <c:y val="0.10622999595558878"/>
          <c:w val="0.43053062117235347"/>
          <c:h val="0.6944703761329678"/>
        </c:manualLayout>
      </c:layout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'[I Encontro Nacional de Portais de Periódicos.xlsx]Plan3'!$A$25:$A$29</c:f>
              <c:strCache>
                <c:ptCount val="5"/>
                <c:pt idx="0">
                  <c:v>Gestão compartilhada</c:v>
                </c:pt>
                <c:pt idx="1">
                  <c:v>Tecnologia de Informação</c:v>
                </c:pt>
                <c:pt idx="2">
                  <c:v>Pós-graduação</c:v>
                </c:pt>
                <c:pt idx="3">
                  <c:v>Editora</c:v>
                </c:pt>
                <c:pt idx="4">
                  <c:v>Biblioteca Universitária</c:v>
                </c:pt>
              </c:strCache>
            </c:strRef>
          </c:cat>
          <c:val>
            <c:numRef>
              <c:f>'[I Encontro Nacional de Portais de Periódicos.xlsx]Plan3'!$B$25:$B$29</c:f>
            </c:numRef>
          </c:val>
          <c:extLst>
            <c:ext xmlns:c16="http://schemas.microsoft.com/office/drawing/2014/chart" uri="{C3380CC4-5D6E-409C-BE32-E72D297353CC}">
              <c16:uniqueId val="{00000000-6C8A-42C5-A94D-7FCDFBEE8FE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2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C8A-42C5-A94D-7FCDFBEE8FE2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C8A-42C5-A94D-7FCDFBEE8FE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C8A-42C5-A94D-7FCDFBEE8FE2}"/>
              </c:ext>
            </c:extLst>
          </c:dPt>
          <c:dPt>
            <c:idx val="3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C8A-42C5-A94D-7FCDFBEE8FE2}"/>
              </c:ext>
            </c:extLst>
          </c:dPt>
          <c:dPt>
            <c:idx val="4"/>
            <c:bubble3D val="0"/>
            <c:spPr>
              <a:solidFill>
                <a:schemeClr val="accent2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C8A-42C5-A94D-7FCDFBEE8FE2}"/>
              </c:ext>
            </c:extLst>
          </c:dPt>
          <c:dLbls>
            <c:dLbl>
              <c:idx val="0"/>
              <c:layout>
                <c:manualLayout>
                  <c:x val="0.14516834040809895"/>
                  <c:y val="-0.11494046984933863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1178"/>
                        <a:gd name="adj2" fmla="val 5004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6C8A-42C5-A94D-7FCDFBEE8FE2}"/>
                </c:ext>
              </c:extLst>
            </c:dLbl>
            <c:dLbl>
              <c:idx val="1"/>
              <c:layout>
                <c:manualLayout>
                  <c:x val="0.23142016701446105"/>
                  <c:y val="2.1221563028236402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34500"/>
                        <a:gd name="adj2" fmla="val -16059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6C8A-42C5-A94D-7FCDFBEE8FE2}"/>
                </c:ext>
              </c:extLst>
            </c:dLbl>
            <c:dLbl>
              <c:idx val="2"/>
              <c:layout>
                <c:manualLayout>
                  <c:x val="7.8340266359900435E-2"/>
                  <c:y val="0.1812531641154192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6695"/>
                        <a:gd name="adj2" fmla="val -104054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6C8A-42C5-A94D-7FCDFBEE8FE2}"/>
                </c:ext>
              </c:extLst>
            </c:dLbl>
            <c:dLbl>
              <c:idx val="3"/>
              <c:layout>
                <c:manualLayout>
                  <c:x val="-2.2679752697159182E-2"/>
                  <c:y val="0.19366300155648553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0661"/>
                        <a:gd name="adj2" fmla="val -12950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8-6C8A-42C5-A94D-7FCDFBEE8FE2}"/>
                </c:ext>
              </c:extLst>
            </c:dLbl>
            <c:dLbl>
              <c:idx val="4"/>
              <c:layout>
                <c:manualLayout>
                  <c:x val="-0.19452557614685276"/>
                  <c:y val="-1.4367558731167327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17599"/>
                        <a:gd name="adj2" fmla="val 2050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6C8A-42C5-A94D-7FCDFBEE8FE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'[I Encontro Nacional de Portais de Periódicos.xlsx]Plan3'!$A$25:$A$29</c:f>
              <c:strCache>
                <c:ptCount val="5"/>
                <c:pt idx="0">
                  <c:v>Gestão compartilhada</c:v>
                </c:pt>
                <c:pt idx="1">
                  <c:v>Tecnologia de Informação</c:v>
                </c:pt>
                <c:pt idx="2">
                  <c:v>Pós-graduação</c:v>
                </c:pt>
                <c:pt idx="3">
                  <c:v>Editora</c:v>
                </c:pt>
                <c:pt idx="4">
                  <c:v>Biblioteca Universitária</c:v>
                </c:pt>
              </c:strCache>
            </c:strRef>
          </c:cat>
          <c:val>
            <c:numRef>
              <c:f>'[I Encontro Nacional de Portais de Periódicos.xlsx]Plan3'!$C$25:$C$29</c:f>
              <c:numCache>
                <c:formatCode>0%</c:formatCode>
                <c:ptCount val="5"/>
                <c:pt idx="0">
                  <c:v>0.30769230769230771</c:v>
                </c:pt>
                <c:pt idx="1">
                  <c:v>7.6923076923076927E-2</c:v>
                </c:pt>
                <c:pt idx="2">
                  <c:v>7.6923076923076927E-2</c:v>
                </c:pt>
                <c:pt idx="3">
                  <c:v>0.11538461538461539</c:v>
                </c:pt>
                <c:pt idx="4">
                  <c:v>0.42307692307692307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C8A-42C5-A94D-7FCDFBEE8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30-4C19-98A9-90852372783C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30-4C19-98A9-90852372783C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30-4C19-98A9-90852372783C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30-4C19-98A9-90852372783C}"/>
              </c:ext>
            </c:extLst>
          </c:dPt>
          <c:dLbls>
            <c:dLbl>
              <c:idx val="0"/>
              <c:layout>
                <c:manualLayout>
                  <c:x val="0.19224986937104116"/>
                  <c:y val="-0.13888888888888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44203576706751"/>
                      <c:h val="0.253366152674070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130-4C19-98A9-90852372783C}"/>
                </c:ext>
              </c:extLst>
            </c:dLbl>
            <c:dLbl>
              <c:idx val="1"/>
              <c:layout>
                <c:manualLayout>
                  <c:x val="0.25544936397804746"/>
                  <c:y val="7.73996756687847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6696972516104"/>
                      <c:h val="0.225972022646480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130-4C19-98A9-90852372783C}"/>
                </c:ext>
              </c:extLst>
            </c:dLbl>
            <c:dLbl>
              <c:idx val="2"/>
              <c:layout>
                <c:manualLayout>
                  <c:x val="-0.20680145562171032"/>
                  <c:y val="4.629629629629544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30-4C19-98A9-90852372783C}"/>
                </c:ext>
              </c:extLst>
            </c:dLbl>
            <c:dLbl>
              <c:idx val="3"/>
              <c:layout>
                <c:manualLayout>
                  <c:x val="-0.15292239122954907"/>
                  <c:y val="-7.87037037037037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46294642737352"/>
                      <c:h val="0.253366152674070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130-4C19-98A9-9085237278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Plan7!$A$1:$A$4</c:f>
              <c:strCache>
                <c:ptCount val="4"/>
                <c:pt idx="0">
                  <c:v>Menos de 1 ano</c:v>
                </c:pt>
                <c:pt idx="1">
                  <c:v>1 a 3 anos</c:v>
                </c:pt>
                <c:pt idx="2">
                  <c:v>3 a 5 anos</c:v>
                </c:pt>
                <c:pt idx="3">
                  <c:v>Mais de 5 anos</c:v>
                </c:pt>
              </c:strCache>
            </c:strRef>
          </c:cat>
          <c:val>
            <c:numRef>
              <c:f>Plan7!$B$1:$B$4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30-4C19-98A9-9085237278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pivotSource>
    <c:name>[I Encontro Nacional de Portais de Periódicos.xlsx]Plan8!Tabela dinâmica22</c:name>
    <c:fmtId val="4"/>
  </c:pivotSource>
  <c:chart>
    <c:autoTitleDeleted val="1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2.8716955292246313E-2"/>
          <c:y val="4.3247973353203906E-2"/>
          <c:w val="0.94672996335041781"/>
          <c:h val="0.65020556880456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Plan8!$B$3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Plan8!$A$4:$A$12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não tem, não sabe, ou não é exclusivo</c:v>
                </c:pt>
              </c:strCache>
            </c:strRef>
          </c:cat>
          <c:val>
            <c:numRef>
              <c:f>Plan8!$B$4:$B$12</c:f>
              <c:numCache>
                <c:formatCode>General</c:formatCode>
                <c:ptCount val="9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37-41A9-B80A-823161485E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0290512"/>
        <c:axId val="310290904"/>
      </c:barChart>
      <c:catAx>
        <c:axId val="310290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400" dirty="0" smtClean="0"/>
                  <a:t>Número de Pessoas</a:t>
                </a:r>
                <a:endParaRPr lang="pt-BR" sz="2400" dirty="0"/>
              </a:p>
            </c:rich>
          </c:tx>
          <c:layout>
            <c:manualLayout>
              <c:xMode val="edge"/>
              <c:yMode val="edge"/>
              <c:x val="0.31451554728419595"/>
              <c:y val="0.829741816903127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0290904"/>
        <c:crosses val="autoZero"/>
        <c:auto val="1"/>
        <c:lblAlgn val="ctr"/>
        <c:lblOffset val="100"/>
        <c:noMultiLvlLbl val="0"/>
      </c:catAx>
      <c:valAx>
        <c:axId val="31029090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400" dirty="0" smtClean="0"/>
                  <a:t>Número de Portais</a:t>
                </a:r>
                <a:endParaRPr lang="pt-BR" sz="2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crossAx val="31029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pivotSource>
    <c:name>[I Encontro Nacional de Portais de Periódicos.xlsx]Plan9!Tabela dinâmica27</c:name>
    <c:fmtId val="4"/>
  </c:pivotSource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3384985843323805"/>
          <c:y val="0.16040852414298654"/>
          <c:w val="0.51804821910921228"/>
          <c:h val="0.81345749911012277"/>
        </c:manualLayout>
      </c:layout>
      <c:doughnutChart>
        <c:varyColors val="1"/>
        <c:ser>
          <c:idx val="0"/>
          <c:order val="0"/>
          <c:tx>
            <c:strRef>
              <c:f>Plan9!$B$3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A8-4F2E-8FDD-785922F1B3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A8-4F2E-8FDD-785922F1B37C}"/>
              </c:ext>
            </c:extLst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A8-4F2E-8FDD-785922F1B37C}"/>
              </c:ext>
            </c:extLst>
          </c:dPt>
          <c:dLbls>
            <c:dLbl>
              <c:idx val="0"/>
              <c:layout>
                <c:manualLayout>
                  <c:x val="4.5428454077493005E-2"/>
                  <c:y val="-0.18839549404927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A8-4F2E-8FDD-785922F1B37C}"/>
                </c:ext>
              </c:extLst>
            </c:dLbl>
            <c:dLbl>
              <c:idx val="1"/>
              <c:layout>
                <c:manualLayout>
                  <c:x val="0.14231564198063981"/>
                  <c:y val="6.61877121447533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A8-4F2E-8FDD-785922F1B37C}"/>
                </c:ext>
              </c:extLst>
            </c:dLbl>
            <c:dLbl>
              <c:idx val="2"/>
              <c:layout>
                <c:manualLayout>
                  <c:x val="-0.13797174691424666"/>
                  <c:y val="-9.80658036337588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A8-4F2E-8FDD-785922F1B3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Plan9!$A$4:$A$6</c:f>
              <c:strCache>
                <c:ptCount val="3"/>
                <c:pt idx="0">
                  <c:v>não sabe</c:v>
                </c:pt>
                <c:pt idx="1">
                  <c:v>Sim</c:v>
                </c:pt>
                <c:pt idx="2">
                  <c:v>Não</c:v>
                </c:pt>
              </c:strCache>
            </c:strRef>
          </c:cat>
          <c:val>
            <c:numRef>
              <c:f>Plan9!$B$4:$B$6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A8-4F2E-8FDD-785922F1B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5A-4707-9795-90F7AF806867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5A-4707-9795-90F7AF806867}"/>
              </c:ext>
            </c:extLst>
          </c:dPt>
          <c:dLbls>
            <c:dLbl>
              <c:idx val="0"/>
              <c:layout>
                <c:manualLayout>
                  <c:x val="0.20450885668276961"/>
                  <c:y val="-1.45932124785526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5A-4707-9795-90F7AF806867}"/>
                </c:ext>
              </c:extLst>
            </c:dLbl>
            <c:dLbl>
              <c:idx val="1"/>
              <c:layout>
                <c:manualLayout>
                  <c:x val="-0.19162640901771338"/>
                  <c:y val="-7.88033473841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5A-4707-9795-90F7AF80686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'[I Encontro Nacional de Portais de Periódicos.xlsx]Serviços'!$F$2:$F$3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'[I Encontro Nacional de Portais de Periódicos.xlsx]Serviços'!$G$2:$G$3</c:f>
              <c:numCache>
                <c:formatCode>0.0%</c:formatCode>
                <c:ptCount val="2"/>
                <c:pt idx="0">
                  <c:v>0.28599999999999998</c:v>
                </c:pt>
                <c:pt idx="1">
                  <c:v>0.71399999999999997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5A-4707-9795-90F7AF806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cat>
            <c:strRef>
              <c:f>'[I Encontro Nacional de Portais de Periódicos.xlsx]Plan4'!$A$2:$A$5</c:f>
              <c:strCache>
                <c:ptCount val="4"/>
                <c:pt idx="0">
                  <c:v>pessoas</c:v>
                </c:pt>
                <c:pt idx="1">
                  <c:v>gestão </c:v>
                </c:pt>
                <c:pt idx="2">
                  <c:v>serviços</c:v>
                </c:pt>
                <c:pt idx="3">
                  <c:v>capacitação</c:v>
                </c:pt>
              </c:strCache>
            </c:strRef>
          </c:cat>
          <c:val>
            <c:numRef>
              <c:f>'[I Encontro Nacional de Portais de Periódicos.xlsx]Plan4'!$B$2:$B$5</c:f>
            </c:numRef>
          </c:val>
          <c:extLst>
            <c:ext xmlns:c16="http://schemas.microsoft.com/office/drawing/2014/chart" uri="{C3380CC4-5D6E-409C-BE32-E72D297353CC}">
              <c16:uniqueId val="{00000000-92CB-4898-BD89-D84BE0929341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2CB-4898-BD89-D84BE0929341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2CB-4898-BD89-D84BE0929341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2CB-4898-BD89-D84BE0929341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2CB-4898-BD89-D84BE0929341}"/>
              </c:ext>
            </c:extLst>
          </c:dPt>
          <c:dLbls>
            <c:dLbl>
              <c:idx val="0"/>
              <c:layout>
                <c:manualLayout>
                  <c:x val="5.4536893020116987E-2"/>
                  <c:y val="-0.31104239230779035"/>
                </c:manualLayout>
              </c:layout>
              <c:spPr>
                <a:xfrm>
                  <a:off x="2911554" y="167947"/>
                  <a:ext cx="942429" cy="648401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4889"/>
                        <a:gd name="adj2" fmla="val 112827"/>
                      </a:avLst>
                    </a:prstGeom>
                  </c15:spPr>
                  <c15:layout>
                    <c:manualLayout>
                      <c:w val="0.24236736041674381"/>
                      <c:h val="0.142452021454737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2CB-4898-BD89-D84BE0929341}"/>
                </c:ext>
              </c:extLst>
            </c:dLbl>
            <c:dLbl>
              <c:idx val="1"/>
              <c:layout>
                <c:manualLayout>
                  <c:x val="0.20312735509976915"/>
                  <c:y val="0.13957564303577844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2095255876919026"/>
                      <c:h val="0.137737298291699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2CB-4898-BD89-D84BE0929341}"/>
                </c:ext>
              </c:extLst>
            </c:dLbl>
            <c:dLbl>
              <c:idx val="2"/>
              <c:layout>
                <c:manualLayout>
                  <c:x val="-0.14584357079982566"/>
                  <c:y val="0.1799648572562207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889916611829455"/>
                      <c:h val="0.133811994669270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2CB-4898-BD89-D84BE0929341}"/>
                </c:ext>
              </c:extLst>
            </c:dLbl>
            <c:dLbl>
              <c:idx val="3"/>
              <c:layout>
                <c:manualLayout>
                  <c:x val="-6.1050908873373048E-2"/>
                  <c:y val="-0.2445554671396891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5014839-F797-488F-8A50-B900FC174891}" type="CATEGORYNAME">
                      <a:rPr lang="en-US" sz="1400" b="1"/>
                      <a:pPr>
                        <a:defRPr sz="1600" b="1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[NOME DA CATEGORIA]</a:t>
                    </a:fld>
                    <a:r>
                      <a:rPr lang="en-US" sz="1400" b="1" baseline="0" dirty="0"/>
                      <a:t>
</a:t>
                    </a:r>
                    <a:fld id="{D98D31DF-691B-4797-AA0C-09FE966E085E}" type="PERCENTAGE">
                      <a:rPr lang="en-US" sz="1400" b="1" baseline="0"/>
                      <a:pPr>
                        <a:defRPr sz="1600" b="1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[PORCENTAGEM]</a:t>
                    </a:fld>
                    <a:endParaRPr lang="en-US" sz="1400" b="1" baseline="0" dirty="0"/>
                  </a:p>
                </c:rich>
              </c:tx>
              <c:spPr>
                <a:xfrm>
                  <a:off x="11060" y="373965"/>
                  <a:ext cx="1227970" cy="627566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559"/>
                        <a:gd name="adj2" fmla="val 86310"/>
                      </a:avLst>
                    </a:prstGeom>
                  </c15:spPr>
                  <c15:layout>
                    <c:manualLayout>
                      <c:w val="0.32794700161520512"/>
                      <c:h val="0.137874598295662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2CB-4898-BD89-D84BE092934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'[I Encontro Nacional de Portais de Periódicos.xlsx]Plan4'!$A$2:$A$5</c:f>
              <c:strCache>
                <c:ptCount val="4"/>
                <c:pt idx="0">
                  <c:v>pessoas</c:v>
                </c:pt>
                <c:pt idx="1">
                  <c:v>gestão </c:v>
                </c:pt>
                <c:pt idx="2">
                  <c:v>serviços</c:v>
                </c:pt>
                <c:pt idx="3">
                  <c:v>capacitação</c:v>
                </c:pt>
              </c:strCache>
            </c:strRef>
          </c:cat>
          <c:val>
            <c:numRef>
              <c:f>'[I Encontro Nacional de Portais de Periódicos.xlsx]Plan4'!$C$2:$C$5</c:f>
              <c:numCache>
                <c:formatCode>0%</c:formatCode>
                <c:ptCount val="4"/>
                <c:pt idx="0">
                  <c:v>0.4642857142857143</c:v>
                </c:pt>
                <c:pt idx="1">
                  <c:v>0.21428571428571427</c:v>
                </c:pt>
                <c:pt idx="2">
                  <c:v>0.14285714285714285</c:v>
                </c:pt>
                <c:pt idx="3">
                  <c:v>0.4642857142857143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2CB-4898-BD89-D84BE0929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18-04-02T10:21:28.72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  <p:cm authorId="6" dt="2018-04-02T10:49:59.106" idx="4">
    <p:pos x="10" y="146"/>
    <p:text>Quem somos nós? que estamos reunidos aqui hoje?</p:text>
    <p:extLst>
      <p:ext uri="{C676402C-5697-4E1C-873F-D02D1690AC5C}">
        <p15:threadingInfo xmlns:p15="http://schemas.microsoft.com/office/powerpoint/2012/main" timeZoneBias="180">
          <p15:parentCm authorId="6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18-04-02T10:21:28.72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  <p:cm authorId="6" dt="2018-04-02T10:49:29.972" idx="3">
    <p:pos x="10" y="146"/>
    <p:text>Quanto tempo estamos trabalhando com os portais?</p:text>
    <p:extLst>
      <p:ext uri="{C676402C-5697-4E1C-873F-D02D1690AC5C}">
        <p15:threadingInfo xmlns:p15="http://schemas.microsoft.com/office/powerpoint/2012/main" timeZoneBias="180">
          <p15:parentCm authorId="6" idx="1"/>
        </p15:threadingInfo>
      </p:ext>
    </p:extLst>
  </p:cm>
  <p:cm authorId="6" dt="2018-04-03T06:40:08.950" idx="5">
    <p:pos x="10" y="282"/>
    <p:text>O resultado mostra uma semelhança no quantitativo de pessoas, em diferentes fases de experiência com o Portal. dois núcleos: os que estão adquirindo experiência, e aqueles já a possue.</p:text>
    <p:extLst>
      <p:ext uri="{C676402C-5697-4E1C-873F-D02D1690AC5C}">
        <p15:threadingInfo xmlns:p15="http://schemas.microsoft.com/office/powerpoint/2012/main" timeZoneBias="180">
          <p15:parentCm authorId="6" idx="1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18-04-06T16:07:29.735" idx="8">
    <p:pos x="5458" y="907"/>
    <p:text>algumas vezes, em que a mesma instituição respondeu,com pessoas diferentes, as respostas também foram diferentes, tornando uma percepção única, como é o caso de ter pessoas envolvidas mas não exclusivas.</p:text>
    <p:extLst>
      <p:ext uri="{C676402C-5697-4E1C-873F-D02D1690AC5C}">
        <p15:threadingInfo xmlns:p15="http://schemas.microsoft.com/office/powerpoint/2012/main" timeZoneBias="180"/>
      </p:ext>
    </p:extLst>
  </p:cm>
  <p:cm authorId="6" dt="2018-04-06T16:09:10.190" idx="9">
    <p:pos x="5458" y="1043"/>
    <p:text/>
    <p:extLst>
      <p:ext uri="{C676402C-5697-4E1C-873F-D02D1690AC5C}">
        <p15:threadingInfo xmlns:p15="http://schemas.microsoft.com/office/powerpoint/2012/main" timeZoneBias="180">
          <p15:parentCm authorId="6" idx="8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18-04-16T02:17:44.462" idx="12">
    <p:pos x="10" y="10"/>
    <p:text>5)  Pauta técnica: Portal de Periódicos Capes, indexa somente o periódico, e não conteúdo completo dos periódicos vinculados a portais (exceto revistas que estão no SciELO).</p:text>
    <p:extLst>
      <p:ext uri="{C676402C-5697-4E1C-873F-D02D1690AC5C}">
        <p15:threadingInfo xmlns:p15="http://schemas.microsoft.com/office/powerpoint/2012/main" timeZoneBias="180"/>
      </p:ext>
    </p:extLst>
  </p:cm>
  <p:cm authorId="6" dt="2018-04-24T22:47:51.781" idx="13">
    <p:pos x="10" y="146"/>
    <p:text>Proponho que possamos integrar nossos saberes, criar e construir uma maneira sustentável de publicar conhecimento. E tenho certeza que ter um portal de periódicos é uma delas. Para isso, precisamos ser mais que uma instituição, precisamos ser um grupo. Precisamos de um coletivo que lute juntos.</p:text>
    <p:extLst>
      <p:ext uri="{C676402C-5697-4E1C-873F-D02D1690AC5C}">
        <p15:threadingInfo xmlns:p15="http://schemas.microsoft.com/office/powerpoint/2012/main" timeZoneBias="180">
          <p15:parentCm authorId="6" idx="12"/>
        </p15:threadingInfo>
      </p:ext>
    </p:extLst>
  </p:cm>
  <p:cm authorId="6" dt="2018-04-24T22:48:27.782" idx="14">
    <p:pos x="10" y="282"/>
    <p:text>Lutar juntos para quê? para sermos um país que apesar de não ter lei de acesso aberto, nós pratiquemos no nosso dia a dia.</p:text>
    <p:extLst>
      <p:ext uri="{C676402C-5697-4E1C-873F-D02D1690AC5C}">
        <p15:threadingInfo xmlns:p15="http://schemas.microsoft.com/office/powerpoint/2012/main" timeZoneBias="180">
          <p15:parentCm authorId="6" idx="12"/>
        </p15:threadingInfo>
      </p:ext>
    </p:extLst>
  </p:cm>
  <p:cm authorId="6" dt="2018-04-24T22:49:57.547" idx="15">
    <p:pos x="10" y="418"/>
    <p:text>podemos elaborar instrumentos que direcionem as instituições para as boas práticas de publicação em acesso aberto, porque a maioria dos portais que possuem infraestrutura já o fazem. Mas e os outros que não fazem? porque não sermos realmente um modelo para outros países?</p:text>
    <p:extLst>
      <p:ext uri="{C676402C-5697-4E1C-873F-D02D1690AC5C}">
        <p15:threadingInfo xmlns:p15="http://schemas.microsoft.com/office/powerpoint/2012/main" timeZoneBias="180">
          <p15:parentCm authorId="6" idx="12"/>
        </p15:threadingInfo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0.75006</cdr:x>
      <cdr:y>0.85481</cdr:y>
    </cdr:from>
    <cdr:to>
      <cdr:x>0.91173</cdr:x>
      <cdr:y>0.91761</cdr:y>
    </cdr:to>
    <cdr:sp macro="" textlink="">
      <cdr:nvSpPr>
        <cdr:cNvPr id="2" name="CaixaDeTexto 4"/>
        <cdr:cNvSpPr txBox="1"/>
      </cdr:nvSpPr>
      <cdr:spPr>
        <a:xfrm xmlns:a="http://schemas.openxmlformats.org/drawingml/2006/main">
          <a:off x="3105207" y="4608512"/>
          <a:ext cx="669314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 smtClean="0"/>
            <a:t>21%</a:t>
          </a:r>
          <a:endParaRPr lang="pt-BR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41A27C57-49D1-4B1F-8FF9-9635BAB5C6C7}" type="datetime1">
              <a:rPr lang="pt-BR" smtClean="0"/>
              <a:t>26/09/2023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4C5752C3-3B8D-4F3C-AEBA-21BFB39C08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934250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B43EA00C-54D1-4795-B46F-826DC4DD3DC6}" type="datetime1">
              <a:rPr lang="pt-BR" smtClean="0"/>
              <a:t>26/09/2023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67"/>
            <a:ext cx="5438140" cy="3908238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7B4555A6-E112-4C60-9120-C9272FA2FB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504902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028B-45BF-416A-96FB-6CDC561537E4}" type="datetime1">
              <a:rPr lang="pt-BR" smtClean="0"/>
              <a:t>26/09/2023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9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3D4F-BE7F-460B-AC09-CDC37FFC6731}" type="datetime1">
              <a:rPr lang="pt-BR" smtClean="0"/>
              <a:t>26/09/2023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95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621-990D-4C92-9B96-4F03123E73E5}" type="datetime1">
              <a:rPr lang="pt-BR" smtClean="0"/>
              <a:t>26/09/2023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16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FF5050"/>
                </a:solidFill>
                <a:latin typeface="Berlin Sans FB" panose="020E0602020502020306" pitchFamily="34" charset="0"/>
                <a:cs typeface="Andalus" panose="02020603050405020304" pitchFamily="18" charset="-78"/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2800">
                <a:solidFill>
                  <a:schemeClr val="tx1"/>
                </a:solidFill>
                <a:latin typeface="+mj-lt"/>
              </a:defRPr>
            </a:lvl2pPr>
            <a:lvl3pPr marL="685800" indent="0">
              <a:buNone/>
              <a:defRPr sz="2800">
                <a:solidFill>
                  <a:schemeClr val="tx1"/>
                </a:solidFill>
                <a:latin typeface="+mj-lt"/>
              </a:defRPr>
            </a:lvl3pPr>
            <a:lvl4pPr marL="1028700" indent="0">
              <a:buNone/>
              <a:defRPr sz="2800">
                <a:solidFill>
                  <a:schemeClr val="tx1"/>
                </a:solidFill>
                <a:latin typeface="+mj-lt"/>
              </a:defRPr>
            </a:lvl4pPr>
            <a:lvl5pPr marL="1371600" indent="0">
              <a:buNone/>
              <a:defRPr sz="2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A9FD-2B13-42D6-A253-6856D2B76E7A}" type="datetime1">
              <a:rPr lang="pt-BR" smtClean="0"/>
              <a:t>26/09/2023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101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F065-2BE6-4E85-A1A7-07FE3E977AF0}" type="datetime1">
              <a:rPr lang="pt-BR" smtClean="0"/>
              <a:t>26/09/2023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19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A04A-D664-42BB-B342-F02BA1F95B8C}" type="datetime1">
              <a:rPr lang="pt-BR" smtClean="0"/>
              <a:t>26/09/2023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09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27A3-69A9-4F7E-950C-28C58A9ACF23}" type="datetime1">
              <a:rPr lang="pt-BR" smtClean="0"/>
              <a:t>26/09/2023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72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58EE-0B67-4C8B-99EA-80966E943C86}" type="datetime1">
              <a:rPr lang="pt-BR" smtClean="0"/>
              <a:t>26/09/2023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10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3E45-419D-472A-A771-5B24A986E86B}" type="datetime1">
              <a:rPr lang="pt-BR" smtClean="0"/>
              <a:t>26/09/2023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94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45E0-3894-47D1-BDD8-F0C14D5661B4}" type="datetime1">
              <a:rPr lang="pt-BR" smtClean="0"/>
              <a:t>26/09/2023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40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9C65-8C48-4D09-B59D-3B94D2EB5475}" type="datetime1">
              <a:rPr lang="pt-BR" smtClean="0"/>
              <a:t>26/09/2023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73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9E7A1-36B6-4C03-A0D9-BD4839F6F54A}" type="datetime1">
              <a:rPr lang="pt-BR" smtClean="0"/>
              <a:t>26/09/2023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283-56EE-450E-B390-88C4527EF4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39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oncregell.com.br/equip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oncregell.com.br/equipe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744836"/>
            <a:ext cx="6858000" cy="2387600"/>
          </a:xfrm>
        </p:spPr>
        <p:txBody>
          <a:bodyPr/>
          <a:lstStyle/>
          <a:p>
            <a:r>
              <a:rPr lang="pt-BR" dirty="0" smtClean="0">
                <a:solidFill>
                  <a:srgbClr val="FF5050"/>
                </a:solidFill>
              </a:rPr>
              <a:t>Portais</a:t>
            </a:r>
            <a:r>
              <a:rPr lang="pt-BR" dirty="0">
                <a:solidFill>
                  <a:srgbClr val="FF5050"/>
                </a:solidFill>
              </a:rPr>
              <a:t> de </a:t>
            </a:r>
            <a:r>
              <a:rPr lang="pt-BR" dirty="0" smtClean="0">
                <a:solidFill>
                  <a:srgbClr val="FF5050"/>
                </a:solidFill>
              </a:rPr>
              <a:t>Periódicos:</a:t>
            </a:r>
            <a:br>
              <a:rPr lang="pt-BR" dirty="0" smtClean="0">
                <a:solidFill>
                  <a:srgbClr val="FF5050"/>
                </a:solidFill>
              </a:rPr>
            </a:br>
            <a:r>
              <a:rPr lang="pt-BR" dirty="0" smtClean="0">
                <a:solidFill>
                  <a:srgbClr val="FF5050"/>
                </a:solidFill>
              </a:rPr>
              <a:t>panorama brasileiro</a:t>
            </a:r>
            <a:endParaRPr lang="pt-BR" dirty="0">
              <a:solidFill>
                <a:srgbClr val="FF5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9792" y="5445224"/>
            <a:ext cx="6264695" cy="1655762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50"/>
              </a:spcBef>
            </a:pPr>
            <a:r>
              <a:rPr lang="pt-BR" dirty="0" smtClean="0">
                <a:solidFill>
                  <a:schemeClr val="bg1"/>
                </a:solidFill>
              </a:rPr>
              <a:t>Lúcia da Silveira</a:t>
            </a:r>
          </a:p>
          <a:p>
            <a:pPr algn="r">
              <a:lnSpc>
                <a:spcPct val="100000"/>
              </a:lnSpc>
              <a:spcBef>
                <a:spcPts val="50"/>
              </a:spcBef>
            </a:pPr>
            <a:r>
              <a:rPr lang="pt-BR" dirty="0">
                <a:solidFill>
                  <a:schemeClr val="bg1"/>
                </a:solidFill>
              </a:rPr>
              <a:t>Bibliotecária - CRB-14/1248 </a:t>
            </a:r>
          </a:p>
          <a:p>
            <a:pPr algn="r">
              <a:lnSpc>
                <a:spcPct val="100000"/>
              </a:lnSpc>
              <a:spcBef>
                <a:spcPts val="50"/>
              </a:spcBef>
            </a:pPr>
            <a:r>
              <a:rPr lang="pt-BR" dirty="0" smtClean="0">
                <a:solidFill>
                  <a:schemeClr val="bg1"/>
                </a:solidFill>
              </a:rPr>
              <a:t>Coordenadora do Portal de Periódicos UFSC</a:t>
            </a:r>
          </a:p>
          <a:p>
            <a:pPr algn="r">
              <a:lnSpc>
                <a:spcPct val="100000"/>
              </a:lnSpc>
              <a:spcBef>
                <a:spcPts val="50"/>
              </a:spcBef>
            </a:pPr>
            <a:r>
              <a:rPr lang="pt-BR" dirty="0" smtClean="0">
                <a:solidFill>
                  <a:schemeClr val="bg1"/>
                </a:solidFill>
              </a:rPr>
              <a:t>Mestra </a:t>
            </a:r>
            <a:r>
              <a:rPr lang="pt-BR" dirty="0">
                <a:solidFill>
                  <a:schemeClr val="bg1"/>
                </a:solidFill>
              </a:rPr>
              <a:t>em Gestão de Unidades de Informação - </a:t>
            </a:r>
            <a:r>
              <a:rPr lang="pt-BR" dirty="0" smtClean="0">
                <a:solidFill>
                  <a:schemeClr val="bg1"/>
                </a:solidFill>
              </a:rPr>
              <a:t>UDESC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392" y="0"/>
            <a:ext cx="8504088" cy="1479531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Equipe</a:t>
            </a:r>
            <a:endParaRPr lang="pt-BR" sz="3200" dirty="0">
              <a:solidFill>
                <a:srgbClr val="FF99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10</a:t>
            </a:fld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163268"/>
              </p:ext>
            </p:extLst>
          </p:nvPr>
        </p:nvGraphicFramePr>
        <p:xfrm>
          <a:off x="388824" y="1439922"/>
          <a:ext cx="8275947" cy="5087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6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392" y="0"/>
            <a:ext cx="8504088" cy="1479531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rgbClr val="FF9900"/>
                </a:solidFill>
                <a:latin typeface="Arial Black" panose="020B0A04020102020204" pitchFamily="34" charset="0"/>
              </a:rPr>
              <a:t>Conselho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>
                <a:solidFill>
                  <a:srgbClr val="FF9900"/>
                </a:solidFill>
                <a:latin typeface="Arial Black" panose="020B0A04020102020204" pitchFamily="34" charset="0"/>
              </a:rPr>
              <a:t>Consultivo e Deliberativo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11</a:t>
            </a:fld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179736"/>
              </p:ext>
            </p:extLst>
          </p:nvPr>
        </p:nvGraphicFramePr>
        <p:xfrm>
          <a:off x="0" y="1340768"/>
          <a:ext cx="88924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20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Edital </a:t>
            </a:r>
            <a:r>
              <a:rPr lang="pt-BR" dirty="0">
                <a:solidFill>
                  <a:srgbClr val="FF9900"/>
                </a:solidFill>
                <a:latin typeface="Arial Black" panose="020B0A04020102020204" pitchFamily="34" charset="0"/>
              </a:rPr>
              <a:t>de apoio a </a:t>
            </a:r>
            <a:r>
              <a:rPr lang="pt-BR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publicações</a:t>
            </a:r>
            <a:endParaRPr lang="pt-BR" dirty="0">
              <a:solidFill>
                <a:srgbClr val="FF99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12</a:t>
            </a:fld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91040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14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36512" y="-2853"/>
            <a:ext cx="4807446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8682"/>
            <a:ext cx="8443912" cy="1325563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Quais as dificuldades?</a:t>
            </a:r>
            <a:endParaRPr lang="pt-BR" sz="2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082" y="1804629"/>
            <a:ext cx="4391918" cy="4351338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As maiores dificuldades dos Portais estão relacionadas a falta de recursos </a:t>
            </a:r>
            <a:r>
              <a:rPr lang="pt-BR" sz="2400" b="1" dirty="0" smtClean="0">
                <a:solidFill>
                  <a:schemeClr val="bg1"/>
                </a:solidFill>
              </a:rPr>
              <a:t>humanos (46%) que culmina na falta de: 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b="1" dirty="0" smtClean="0">
                <a:solidFill>
                  <a:schemeClr val="bg1"/>
                </a:solidFill>
              </a:rPr>
              <a:t>carência </a:t>
            </a:r>
            <a:r>
              <a:rPr lang="pt-BR" sz="2400" b="1" dirty="0">
                <a:solidFill>
                  <a:schemeClr val="bg1"/>
                </a:solidFill>
              </a:rPr>
              <a:t>na </a:t>
            </a:r>
            <a:r>
              <a:rPr lang="pt-BR" sz="2400" b="1" dirty="0" smtClean="0">
                <a:solidFill>
                  <a:schemeClr val="bg1"/>
                </a:solidFill>
              </a:rPr>
              <a:t>gestão (21%)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 smtClean="0">
                <a:solidFill>
                  <a:schemeClr val="bg1"/>
                </a:solidFill>
              </a:rPr>
              <a:t>ausência </a:t>
            </a:r>
            <a:r>
              <a:rPr lang="pt-BR" sz="2400" b="1" dirty="0">
                <a:solidFill>
                  <a:schemeClr val="bg1"/>
                </a:solidFill>
              </a:rPr>
              <a:t>de serviços (14%) e principalmente a necessidade de capacitação (46%) do portal e equipe </a:t>
            </a:r>
            <a:r>
              <a:rPr lang="pt-BR" sz="2400" b="1" dirty="0" smtClean="0">
                <a:solidFill>
                  <a:schemeClr val="bg1"/>
                </a:solidFill>
              </a:rPr>
              <a:t>editorial </a:t>
            </a:r>
            <a:r>
              <a:rPr lang="pt-BR" sz="2400" b="1" dirty="0">
                <a:solidFill>
                  <a:schemeClr val="bg1"/>
                </a:solidFill>
              </a:rPr>
              <a:t>da revista.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13</a:t>
            </a:fld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543665"/>
              </p:ext>
            </p:extLst>
          </p:nvPr>
        </p:nvGraphicFramePr>
        <p:xfrm>
          <a:off x="5004048" y="764704"/>
          <a:ext cx="4139952" cy="539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020321" y="1265691"/>
            <a:ext cx="62865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46%</a:t>
            </a:r>
            <a:endParaRPr lang="pt-BR" sz="1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64088" y="1635352"/>
            <a:ext cx="56802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46%</a:t>
            </a:r>
            <a:endParaRPr lang="pt-BR" sz="16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616648" y="5517232"/>
            <a:ext cx="62865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21%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8110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65"/>
            <a:ext cx="9144000" cy="685800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3743908" y="1847851"/>
            <a:ext cx="5239494" cy="4351338"/>
          </a:xfrm>
        </p:spPr>
        <p:txBody>
          <a:bodyPr/>
          <a:lstStyle/>
          <a:p>
            <a:pPr algn="just"/>
            <a:r>
              <a:rPr lang="pt-BR" dirty="0" smtClean="0"/>
              <a:t>Barreiras com os trâmites administrativos no processo de compras;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Falta de capacitação para gerir um portal.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Diante dessa carência enfrentamos a velocidade e </a:t>
            </a:r>
            <a:r>
              <a:rPr lang="pt-BR" dirty="0"/>
              <a:t>v</a:t>
            </a:r>
            <a:r>
              <a:rPr lang="pt-BR" dirty="0" smtClean="0"/>
              <a:t>olatilidade de processos, produtos e serviços.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3908" y="224904"/>
            <a:ext cx="5239494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  <a:latin typeface="Berlin Sans FB" panose="020E0602020502020306"/>
              </a:rPr>
              <a:t>Quais dúvidas e barreiras para prestação de serviços no portal?</a:t>
            </a:r>
            <a:endParaRPr lang="pt-BR" b="1" dirty="0">
              <a:solidFill>
                <a:srgbClr val="FF9900"/>
              </a:solidFill>
              <a:latin typeface="Berlin Sans FB" panose="020E0602020502020306"/>
            </a:endParaRPr>
          </a:p>
        </p:txBody>
      </p:sp>
    </p:spTree>
    <p:extLst>
      <p:ext uri="{BB962C8B-B14F-4D97-AF65-F5344CB8AC3E}">
        <p14:creationId xmlns:p14="http://schemas.microsoft.com/office/powerpoint/2010/main" val="28066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907" y="365126"/>
            <a:ext cx="5049247" cy="132556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9900"/>
                </a:solidFill>
              </a:rPr>
              <a:t>O que </a:t>
            </a:r>
            <a:r>
              <a:rPr lang="pt-BR" b="1" dirty="0" smtClean="0">
                <a:solidFill>
                  <a:srgbClr val="FF9900"/>
                </a:solidFill>
              </a:rPr>
              <a:t>almejam </a:t>
            </a:r>
            <a:br>
              <a:rPr lang="pt-BR" b="1" dirty="0" smtClean="0">
                <a:solidFill>
                  <a:srgbClr val="FF9900"/>
                </a:solidFill>
              </a:rPr>
            </a:br>
            <a:r>
              <a:rPr lang="pt-BR" b="1" dirty="0" smtClean="0">
                <a:solidFill>
                  <a:srgbClr val="FF9900"/>
                </a:solidFill>
              </a:rPr>
              <a:t>para </a:t>
            </a:r>
            <a:r>
              <a:rPr lang="pt-BR" b="1" dirty="0">
                <a:solidFill>
                  <a:srgbClr val="FF9900"/>
                </a:solidFill>
              </a:rPr>
              <a:t>o futuro do </a:t>
            </a:r>
            <a:r>
              <a:rPr lang="pt-BR" b="1" dirty="0" smtClean="0">
                <a:solidFill>
                  <a:srgbClr val="FF9900"/>
                </a:solidFill>
              </a:rPr>
              <a:t/>
            </a:r>
            <a:br>
              <a:rPr lang="pt-BR" b="1" dirty="0" smtClean="0">
                <a:solidFill>
                  <a:srgbClr val="FF9900"/>
                </a:solidFill>
              </a:rPr>
            </a:br>
            <a:r>
              <a:rPr lang="pt-BR" b="1" dirty="0" smtClean="0">
                <a:solidFill>
                  <a:srgbClr val="FF9900"/>
                </a:solidFill>
              </a:rPr>
              <a:t>Portal </a:t>
            </a:r>
            <a:r>
              <a:rPr lang="pt-BR" b="1" dirty="0">
                <a:solidFill>
                  <a:srgbClr val="FF9900"/>
                </a:solidFill>
              </a:rPr>
              <a:t>de </a:t>
            </a:r>
            <a:r>
              <a:rPr lang="pt-BR" b="1" dirty="0" smtClean="0">
                <a:solidFill>
                  <a:srgbClr val="FF9900"/>
                </a:solidFill>
              </a:rPr>
              <a:t>Periódicos?</a:t>
            </a:r>
            <a:endParaRPr lang="pt-BR" b="1" dirty="0">
              <a:solidFill>
                <a:srgbClr val="FF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907" y="2060847"/>
            <a:ext cx="4769618" cy="3791144"/>
          </a:xfrm>
        </p:spPr>
        <p:txBody>
          <a:bodyPr>
            <a:normAutofit fontScale="85000" lnSpcReduction="20000"/>
          </a:bodyPr>
          <a:lstStyle/>
          <a:p>
            <a:pPr algn="just"/>
            <a:endParaRPr lang="pt-BR" dirty="0" smtClean="0"/>
          </a:p>
          <a:p>
            <a:r>
              <a:rPr lang="pt-BR" sz="3000" dirty="0" smtClean="0"/>
              <a:t>Desejam sobretudo a qualificação dos periódicos. </a:t>
            </a:r>
          </a:p>
          <a:p>
            <a:endParaRPr lang="pt-BR" sz="3000" dirty="0"/>
          </a:p>
          <a:p>
            <a:r>
              <a:rPr lang="pt-BR" sz="3000" dirty="0" smtClean="0"/>
              <a:t>Ter recursos humanos dedicados a oferta de serviços voltadas as necessidades editoriais.</a:t>
            </a:r>
          </a:p>
          <a:p>
            <a:endParaRPr lang="pt-BR" sz="3000" dirty="0"/>
          </a:p>
          <a:p>
            <a:r>
              <a:rPr lang="pt-BR" sz="3000" dirty="0"/>
              <a:t>A</a:t>
            </a:r>
            <a:r>
              <a:rPr lang="pt-BR" sz="3000" dirty="0" smtClean="0"/>
              <a:t>creditam que isso trará reconhecimento, visibilidade e credibilidade institucional. </a:t>
            </a:r>
            <a:endParaRPr lang="pt-BR" sz="3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004048" y="0"/>
            <a:ext cx="4139952" cy="7029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84" y="2403187"/>
            <a:ext cx="4217339" cy="31064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277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27384"/>
            <a:ext cx="9144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68052" y="2536260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Como poderemos resolver os problemas juntos </a:t>
            </a:r>
            <a:r>
              <a:rPr lang="pt-BR" sz="4000" dirty="0" smtClean="0">
                <a:solidFill>
                  <a:schemeClr val="bg1"/>
                </a:solidFill>
              </a:rPr>
              <a:t>?</a:t>
            </a:r>
            <a:r>
              <a:rPr lang="pt-BR" sz="4000" dirty="0">
                <a:solidFill>
                  <a:srgbClr val="FF9900"/>
                </a:solidFill>
                <a:latin typeface="Bahnschrift" panose="020B0502040204020203" pitchFamily="34" charset="0"/>
              </a:rPr>
              <a:t> </a:t>
            </a:r>
            <a:br>
              <a:rPr lang="pt-BR" sz="4000" dirty="0">
                <a:solidFill>
                  <a:srgbClr val="FF9900"/>
                </a:solidFill>
                <a:latin typeface="Bahnschrift" panose="020B0502040204020203" pitchFamily="34" charset="0"/>
              </a:rPr>
            </a:br>
            <a:endParaRPr lang="pt-BR" sz="4000" b="1" dirty="0">
              <a:solidFill>
                <a:srgbClr val="FF99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Proposta</a:t>
            </a:r>
            <a:endParaRPr lang="pt-BR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786315" y="3778106"/>
            <a:ext cx="1724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4"/>
                </a:solidFill>
              </a:rPr>
              <a:t>COMPARTILHAR</a:t>
            </a:r>
            <a:endParaRPr lang="pt-BR" b="1" dirty="0">
              <a:solidFill>
                <a:schemeClr val="accent4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3568" y="4429445"/>
            <a:ext cx="1992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Grupo de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trabalho </a:t>
            </a:r>
            <a:endParaRPr lang="pt-B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E-mail</a:t>
            </a:r>
          </a:p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Site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58762" y="3778106"/>
            <a:ext cx="1042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4"/>
                </a:solidFill>
              </a:rPr>
              <a:t>COCRIAR</a:t>
            </a:r>
            <a:endParaRPr lang="pt-BR" b="1" dirty="0">
              <a:solidFill>
                <a:schemeClr val="accent4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574844" y="4436291"/>
            <a:ext cx="1881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50000"/>
                  </a:schemeClr>
                </a:solidFill>
              </a:rPr>
              <a:t>II Encontro</a:t>
            </a:r>
          </a:p>
          <a:p>
            <a:pPr algn="ctr"/>
            <a:r>
              <a:rPr lang="pt-BR" b="1" smtClean="0">
                <a:solidFill>
                  <a:schemeClr val="bg1">
                    <a:lumMod val="50000"/>
                  </a:schemeClr>
                </a:solidFill>
              </a:rPr>
              <a:t>Reuniões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técnicas</a:t>
            </a:r>
          </a:p>
          <a:p>
            <a:pPr algn="ctr"/>
            <a:r>
              <a:rPr lang="pt-BR" b="1" smtClean="0">
                <a:solidFill>
                  <a:schemeClr val="bg1">
                    <a:lumMod val="50000"/>
                  </a:schemeClr>
                </a:solidFill>
              </a:rPr>
              <a:t>Cursos </a:t>
            </a:r>
          </a:p>
          <a:p>
            <a:pPr algn="ctr"/>
            <a:endParaRPr lang="pt-BR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786315" y="4444052"/>
            <a:ext cx="1577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Soluções </a:t>
            </a:r>
          </a:p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Boas práticas</a:t>
            </a:r>
          </a:p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Serviços </a:t>
            </a: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876643" y="3778106"/>
            <a:ext cx="122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4"/>
                </a:solidFill>
              </a:rPr>
              <a:t> </a:t>
            </a:r>
            <a:r>
              <a:rPr lang="pt-BR" b="1" dirty="0" smtClean="0">
                <a:solidFill>
                  <a:schemeClr val="accent4"/>
                </a:solidFill>
              </a:rPr>
              <a:t>INTEGRAR</a:t>
            </a:r>
            <a:endParaRPr lang="pt-BR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52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2019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II Encontro de Portais de Periódicos </a:t>
            </a:r>
            <a:r>
              <a:rPr lang="pt-BR" b="1" dirty="0">
                <a:solidFill>
                  <a:schemeClr val="bg1"/>
                </a:solidFill>
              </a:rPr>
              <a:t/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Universidade Estadual de </a:t>
            </a:r>
            <a:r>
              <a:rPr lang="pt-BR" b="1" dirty="0" smtClean="0">
                <a:solidFill>
                  <a:schemeClr val="bg1"/>
                </a:solidFill>
              </a:rPr>
              <a:t>Campinas - UNICAMP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4" name="Imagem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64864"/>
            <a:ext cx="4556942" cy="33566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0763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67544" y="1107259"/>
            <a:ext cx="6158508" cy="511256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27584" y="2113165"/>
            <a:ext cx="563036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arenR"/>
            </a:pPr>
            <a:r>
              <a:rPr lang="pt-BR" sz="2400" dirty="0">
                <a:solidFill>
                  <a:schemeClr val="bg1"/>
                </a:solidFill>
              </a:rPr>
              <a:t>O que é um Portal de Periódicos ? Quais funções? </a:t>
            </a:r>
            <a:endParaRPr lang="pt-BR" sz="2400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arenR"/>
            </a:pPr>
            <a:r>
              <a:rPr lang="pt-BR" sz="2400" dirty="0" smtClean="0">
                <a:solidFill>
                  <a:schemeClr val="bg1"/>
                </a:solidFill>
              </a:rPr>
              <a:t>Quais </a:t>
            </a:r>
            <a:r>
              <a:rPr lang="pt-BR" sz="2400" dirty="0">
                <a:solidFill>
                  <a:schemeClr val="bg1"/>
                </a:solidFill>
              </a:rPr>
              <a:t>dificuldades encontramos? 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R"/>
            </a:pPr>
            <a:r>
              <a:rPr lang="pt-BR" sz="2400" dirty="0" smtClean="0">
                <a:solidFill>
                  <a:schemeClr val="bg1"/>
                </a:solidFill>
              </a:rPr>
              <a:t>O </a:t>
            </a:r>
            <a:r>
              <a:rPr lang="pt-BR" sz="2400" dirty="0">
                <a:solidFill>
                  <a:schemeClr val="bg1"/>
                </a:solidFill>
              </a:rPr>
              <a:t>que queremos?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R"/>
            </a:pPr>
            <a:r>
              <a:rPr lang="pt-BR" sz="2400" dirty="0">
                <a:solidFill>
                  <a:schemeClr val="bg1"/>
                </a:solidFill>
              </a:rPr>
              <a:t>Como poderemos resolver os problemas juntos? 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044624" y="1189831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Hoje trataremos sobre...</a:t>
            </a:r>
            <a:endParaRPr lang="pt-B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43533" y="5463953"/>
            <a:ext cx="5798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As universidades “como produtora de fontes de informação” com qualidade e credibilidade. (GULKA, 2017)</a:t>
            </a:r>
          </a:p>
        </p:txBody>
      </p:sp>
    </p:spTree>
    <p:extLst>
      <p:ext uri="{BB962C8B-B14F-4D97-AF65-F5344CB8AC3E}">
        <p14:creationId xmlns:p14="http://schemas.microsoft.com/office/powerpoint/2010/main" val="28719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06"/>
          <a:stretch/>
        </p:blipFill>
        <p:spPr>
          <a:xfrm rot="9615935">
            <a:off x="6025738" y="2512708"/>
            <a:ext cx="2150253" cy="187919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382277" y="0"/>
            <a:ext cx="4002128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12"/>
          <p:cNvSpPr txBox="1">
            <a:spLocks noGrp="1"/>
          </p:cNvSpPr>
          <p:nvPr>
            <p:ph idx="1"/>
          </p:nvPr>
        </p:nvSpPr>
        <p:spPr>
          <a:xfrm>
            <a:off x="4391413" y="2098675"/>
            <a:ext cx="4133073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</a:rPr>
              <a:t>Não é apenas um software.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Não é apenas um site de hospedagem.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Não é apenas um repositório.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Não é apenas suporte técnico.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 smtClean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837" y="524618"/>
            <a:ext cx="4211902" cy="1574057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O que não é um</a:t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Portal de Periódicos?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316416" y="0"/>
            <a:ext cx="19893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5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9180512" cy="68961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992" y="3573016"/>
            <a:ext cx="2902670" cy="2160240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conjunto de periódicos científicos de diferentes áreas, seguem </a:t>
            </a:r>
            <a:r>
              <a:rPr lang="pt-BR" sz="2000" b="1" dirty="0"/>
              <a:t>padrões</a:t>
            </a:r>
            <a:r>
              <a:rPr lang="pt-BR" sz="2000" dirty="0"/>
              <a:t> de qualidade nacionais e internacionais afiliadas a uma </a:t>
            </a:r>
            <a:r>
              <a:rPr lang="pt-BR" sz="2000" b="1" dirty="0" smtClean="0"/>
              <a:t>instituição.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072645" y="3573016"/>
            <a:ext cx="3032919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 smtClean="0"/>
              <a:t>serviços</a:t>
            </a:r>
            <a:r>
              <a:rPr lang="pt-BR" sz="2000" dirty="0" smtClean="0"/>
              <a:t> </a:t>
            </a:r>
            <a:r>
              <a:rPr lang="pt-BR" sz="2000" dirty="0"/>
              <a:t>especializados para atender às demandas de informação das equipes editoriais e </a:t>
            </a:r>
            <a:r>
              <a:rPr lang="pt-BR" sz="2000" dirty="0" smtClean="0"/>
              <a:t>leitores.</a:t>
            </a:r>
            <a:endParaRPr lang="pt-BR" sz="20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204547" y="3573016"/>
            <a:ext cx="283718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promovendo as </a:t>
            </a:r>
            <a:r>
              <a:rPr lang="pt-BR" sz="2000" b="1" dirty="0"/>
              <a:t>funções da comunicação </a:t>
            </a:r>
            <a:r>
              <a:rPr lang="pt-BR" sz="2000" dirty="0"/>
              <a:t>científica e os princípios do </a:t>
            </a:r>
            <a:r>
              <a:rPr lang="pt-BR" sz="2000" b="1" dirty="0"/>
              <a:t>acesso aberto </a:t>
            </a:r>
            <a:r>
              <a:rPr lang="pt-BR" sz="2000" dirty="0"/>
              <a:t>à informação</a:t>
            </a:r>
            <a:r>
              <a:rPr lang="pt-BR" sz="2000" dirty="0" smtClean="0"/>
              <a:t>. </a:t>
            </a:r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426" y="0"/>
            <a:ext cx="7886700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O que é um Portal de Periódicos?</a:t>
            </a:r>
          </a:p>
        </p:txBody>
      </p:sp>
      <p:sp>
        <p:nvSpPr>
          <p:cNvPr id="8" name="Retângulo 7"/>
          <p:cNvSpPr/>
          <p:nvPr/>
        </p:nvSpPr>
        <p:spPr>
          <a:xfrm>
            <a:off x="5652120" y="6352144"/>
            <a:ext cx="2404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dirty="0"/>
              <a:t>(SILVEIRA, 2016, p. 204)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2" y="1592237"/>
            <a:ext cx="1665081" cy="166508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/>
          <a:srcRect l="6988" t="5845" r="17674" b="20495"/>
          <a:stretch/>
        </p:blipFill>
        <p:spPr>
          <a:xfrm>
            <a:off x="3420113" y="1587788"/>
            <a:ext cx="2321627" cy="152106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01" y="1587788"/>
            <a:ext cx="1521065" cy="15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7231" y="2816947"/>
            <a:ext cx="2689901" cy="2202962"/>
          </a:xfrm>
        </p:spPr>
        <p:txBody>
          <a:bodyPr>
            <a:noAutofit/>
          </a:bodyPr>
          <a:lstStyle/>
          <a:p>
            <a:pPr algn="ctr"/>
            <a:r>
              <a:rPr lang="pt-BR" sz="2150" dirty="0" smtClean="0">
                <a:solidFill>
                  <a:schemeClr val="bg1"/>
                </a:solidFill>
                <a:latin typeface="+mn-lt"/>
              </a:rPr>
              <a:t>Servir e </a:t>
            </a:r>
            <a:r>
              <a:rPr lang="pt-BR" sz="2150" dirty="0">
                <a:solidFill>
                  <a:schemeClr val="bg1"/>
                </a:solidFill>
                <a:latin typeface="+mn-lt"/>
              </a:rPr>
              <a:t>prover por melhores recursos, tendo em vista as </a:t>
            </a:r>
            <a:r>
              <a:rPr lang="pt-BR" sz="2150" b="1" dirty="0">
                <a:solidFill>
                  <a:schemeClr val="bg1"/>
                </a:solidFill>
                <a:latin typeface="+mn-lt"/>
              </a:rPr>
              <a:t>mudanças sociais e tecnológicas </a:t>
            </a:r>
            <a:r>
              <a:rPr lang="pt-BR" sz="2150" dirty="0" smtClean="0">
                <a:solidFill>
                  <a:schemeClr val="bg1"/>
                </a:solidFill>
                <a:latin typeface="+mn-lt"/>
              </a:rPr>
              <a:t>vigentes</a:t>
            </a:r>
            <a:r>
              <a:rPr lang="pt-BR" sz="2150" dirty="0">
                <a:solidFill>
                  <a:schemeClr val="bg1"/>
                </a:solidFill>
                <a:latin typeface="+mn-lt"/>
              </a:rPr>
              <a:t>. </a:t>
            </a:r>
            <a:r>
              <a:rPr lang="pt-BR" sz="2150" dirty="0">
                <a:latin typeface="+mn-lt"/>
              </a:rPr>
              <a:t/>
            </a:r>
            <a:br>
              <a:rPr lang="pt-BR" sz="2150" dirty="0">
                <a:latin typeface="+mn-lt"/>
              </a:rPr>
            </a:br>
            <a:endParaRPr lang="pt-BR" sz="21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78348" y="2912133"/>
            <a:ext cx="2735518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150" dirty="0" smtClean="0">
                <a:solidFill>
                  <a:schemeClr val="bg1"/>
                </a:solidFill>
              </a:rPr>
              <a:t>Disponibilizar </a:t>
            </a:r>
            <a:r>
              <a:rPr lang="pt-BR" sz="2150" dirty="0">
                <a:solidFill>
                  <a:schemeClr val="bg1"/>
                </a:solidFill>
              </a:rPr>
              <a:t>produtos e serviços que viabilizem os editores e suas equipes a desenvolver a </a:t>
            </a:r>
            <a:r>
              <a:rPr lang="pt-BR" sz="2150" b="1" dirty="0">
                <a:solidFill>
                  <a:schemeClr val="bg1"/>
                </a:solidFill>
              </a:rPr>
              <a:t>competência </a:t>
            </a:r>
            <a:r>
              <a:rPr lang="pt-BR" sz="2150" dirty="0">
                <a:solidFill>
                  <a:schemeClr val="bg1"/>
                </a:solidFill>
              </a:rPr>
              <a:t>em editoração científica</a:t>
            </a:r>
          </a:p>
        </p:txBody>
      </p:sp>
      <p:sp>
        <p:nvSpPr>
          <p:cNvPr id="8" name="Retângulo 7"/>
          <p:cNvSpPr/>
          <p:nvPr/>
        </p:nvSpPr>
        <p:spPr>
          <a:xfrm>
            <a:off x="6210498" y="2927679"/>
            <a:ext cx="2688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150" b="1" dirty="0" smtClean="0">
                <a:solidFill>
                  <a:schemeClr val="bg1"/>
                </a:solidFill>
              </a:rPr>
              <a:t>Garantir o </a:t>
            </a:r>
            <a:r>
              <a:rPr lang="pt-BR" sz="2150" b="1" dirty="0">
                <a:solidFill>
                  <a:schemeClr val="bg1"/>
                </a:solidFill>
              </a:rPr>
              <a:t>direito </a:t>
            </a:r>
            <a:endParaRPr lang="pt-BR" sz="2150" b="1" dirty="0" smtClean="0">
              <a:solidFill>
                <a:schemeClr val="bg1"/>
              </a:solidFill>
            </a:endParaRPr>
          </a:p>
          <a:p>
            <a:pPr lvl="0" algn="ctr"/>
            <a:r>
              <a:rPr lang="pt-BR" sz="2150" b="1" dirty="0" smtClean="0">
                <a:solidFill>
                  <a:schemeClr val="bg1"/>
                </a:solidFill>
              </a:rPr>
              <a:t>ao </a:t>
            </a:r>
            <a:r>
              <a:rPr lang="pt-BR" sz="2150" b="1" dirty="0">
                <a:solidFill>
                  <a:schemeClr val="bg1"/>
                </a:solidFill>
              </a:rPr>
              <a:t>acesso às informações públicas</a:t>
            </a:r>
            <a:r>
              <a:rPr lang="pt-BR" sz="2150" dirty="0">
                <a:solidFill>
                  <a:schemeClr val="bg1"/>
                </a:solidFill>
              </a:rPr>
              <a:t>, bem como ser um articulador político </a:t>
            </a:r>
            <a:r>
              <a:rPr lang="pt-BR" sz="2150" dirty="0" smtClean="0">
                <a:solidFill>
                  <a:schemeClr val="bg1"/>
                </a:solidFill>
              </a:rPr>
              <a:t>institucional.</a:t>
            </a:r>
            <a:endParaRPr lang="pt-BR" sz="2150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91918" y="5661248"/>
            <a:ext cx="2807149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5050"/>
                </a:solidFill>
              </a:rPr>
              <a:t>Educativa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190986" y="5661248"/>
            <a:ext cx="2795956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5050"/>
                </a:solidFill>
              </a:rPr>
              <a:t>Tecnológica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145861" y="5642521"/>
            <a:ext cx="2788815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5050"/>
                </a:solidFill>
              </a:rPr>
              <a:t>Social e Política</a:t>
            </a:r>
            <a:endParaRPr lang="pt-BR" b="1" dirty="0">
              <a:solidFill>
                <a:srgbClr val="FF5050"/>
              </a:solidFill>
            </a:endParaRPr>
          </a:p>
        </p:txBody>
      </p:sp>
      <p:sp>
        <p:nvSpPr>
          <p:cNvPr id="16" name="Espaço Reservado para Conteúdo 2"/>
          <p:cNvSpPr>
            <a:spLocks noGrp="1"/>
          </p:cNvSpPr>
          <p:nvPr>
            <p:ph idx="1"/>
          </p:nvPr>
        </p:nvSpPr>
        <p:spPr>
          <a:xfrm>
            <a:off x="6457950" y="6165304"/>
            <a:ext cx="2639994" cy="712787"/>
          </a:xfrm>
        </p:spPr>
        <p:txBody>
          <a:bodyPr>
            <a:normAutofit fontScale="85000" lnSpcReduction="20000"/>
          </a:bodyPr>
          <a:lstStyle/>
          <a:p>
            <a:pPr algn="just"/>
            <a:endParaRPr lang="pt-BR" dirty="0" smtClean="0"/>
          </a:p>
          <a:p>
            <a:pPr algn="r"/>
            <a:r>
              <a:rPr lang="pt-BR" sz="2300" dirty="0" smtClean="0">
                <a:solidFill>
                  <a:schemeClr val="bg1">
                    <a:lumMod val="95000"/>
                  </a:schemeClr>
                </a:solidFill>
              </a:rPr>
              <a:t>(SILVEIRA, 2016, p. 88)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70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5D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6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5693569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Resultado do questionário</a:t>
            </a:r>
            <a:br>
              <a:rPr lang="pt-BR" dirty="0" smtClean="0">
                <a:solidFill>
                  <a:srgbClr val="FFC000"/>
                </a:solidFill>
              </a:rPr>
            </a:br>
            <a:r>
              <a:rPr lang="pt-BR" dirty="0" smtClean="0">
                <a:solidFill>
                  <a:srgbClr val="FFC000"/>
                </a:solidFill>
              </a:rPr>
              <a:t>aplicado em dezembro de 2017</a:t>
            </a:r>
            <a:br>
              <a:rPr lang="pt-BR" dirty="0" smtClean="0">
                <a:solidFill>
                  <a:srgbClr val="FFC000"/>
                </a:solidFill>
              </a:rPr>
            </a:br>
            <a:endParaRPr lang="pt-B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392" y="0"/>
            <a:ext cx="8504088" cy="1479531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Quem respondeu?</a:t>
            </a:r>
            <a:endParaRPr lang="pt-BR" sz="3200" dirty="0">
              <a:solidFill>
                <a:srgbClr val="FF99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7</a:t>
            </a:fld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764017"/>
              </p:ext>
            </p:extLst>
          </p:nvPr>
        </p:nvGraphicFramePr>
        <p:xfrm>
          <a:off x="4620593" y="1759743"/>
          <a:ext cx="3674714" cy="411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46420" y="2078661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0" dirty="0" smtClean="0">
                <a:solidFill>
                  <a:schemeClr val="tx2">
                    <a:lumMod val="75000"/>
                  </a:schemeClr>
                </a:solidFill>
              </a:rPr>
              <a:t>61 %</a:t>
            </a:r>
            <a:endParaRPr lang="pt-BR" sz="1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18520" y="3632932"/>
            <a:ext cx="32901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</a:rPr>
              <a:t>Bibliotecários</a:t>
            </a:r>
            <a:endParaRPr lang="pt-BR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600650"/>
            <a:ext cx="9144000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 22 Instituições diferentes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93% dos Portais são institucionalizados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Somam 652 periódicos, em média 29 periódicos por instituição. (1-80) 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93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9531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Coordenação</a:t>
            </a:r>
            <a:endParaRPr lang="pt-BR" sz="3200" dirty="0">
              <a:solidFill>
                <a:srgbClr val="FF99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8</a:t>
            </a:fld>
            <a:endParaRPr lang="pt-BR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798193"/>
              </p:ext>
            </p:extLst>
          </p:nvPr>
        </p:nvGraphicFramePr>
        <p:xfrm>
          <a:off x="0" y="1052736"/>
          <a:ext cx="9144000" cy="5668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83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392" y="0"/>
            <a:ext cx="8504088" cy="1479531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rgbClr val="FF9900"/>
                </a:solidFill>
                <a:latin typeface="Arial Black" panose="020B0A04020102020204" pitchFamily="34" charset="0"/>
              </a:rPr>
              <a:t>Tempo</a:t>
            </a:r>
            <a:r>
              <a:rPr lang="pt-BR" sz="3200" dirty="0" smtClean="0">
                <a:latin typeface="+mn-lt"/>
              </a:rPr>
              <a:t> </a:t>
            </a:r>
            <a:r>
              <a:rPr lang="pt-BR" sz="3200" dirty="0">
                <a:solidFill>
                  <a:srgbClr val="FF9900"/>
                </a:solidFill>
                <a:latin typeface="Arial Black" panose="020B0A04020102020204" pitchFamily="34" charset="0"/>
              </a:rPr>
              <a:t>de atuação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9</a:t>
            </a:fld>
            <a:endParaRPr lang="pt-BR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737238"/>
              </p:ext>
            </p:extLst>
          </p:nvPr>
        </p:nvGraphicFramePr>
        <p:xfrm>
          <a:off x="107504" y="1363285"/>
          <a:ext cx="9036496" cy="4802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45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19633</TotalTime>
  <Words>531</Words>
  <Application>Microsoft Office PowerPoint</Application>
  <PresentationFormat>Apresentação na tela (4:3)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Andalus</vt:lpstr>
      <vt:lpstr>Arial</vt:lpstr>
      <vt:lpstr>Arial Black</vt:lpstr>
      <vt:lpstr>Bahnschrift</vt:lpstr>
      <vt:lpstr>Berlin Sans FB</vt:lpstr>
      <vt:lpstr>Calibri</vt:lpstr>
      <vt:lpstr>Calibri Light</vt:lpstr>
      <vt:lpstr>Tema do Office</vt:lpstr>
      <vt:lpstr>Portais de Periódicos: panorama brasileiro</vt:lpstr>
      <vt:lpstr>Apresentação do PowerPoint</vt:lpstr>
      <vt:lpstr>O que não é um Portal de Periódicos?</vt:lpstr>
      <vt:lpstr>O que é um Portal de Periódicos?</vt:lpstr>
      <vt:lpstr>Servir e prover por melhores recursos, tendo em vista as mudanças sociais e tecnológicas vigentes.  </vt:lpstr>
      <vt:lpstr>Resultado do questionário aplicado em dezembro de 2017 </vt:lpstr>
      <vt:lpstr>Quem respondeu?</vt:lpstr>
      <vt:lpstr>Coordenação</vt:lpstr>
      <vt:lpstr>Tempo de atuação</vt:lpstr>
      <vt:lpstr>Equipe</vt:lpstr>
      <vt:lpstr>Conselho Consultivo e Deliberativo</vt:lpstr>
      <vt:lpstr>Edital de apoio a publicações</vt:lpstr>
      <vt:lpstr>Quais as dificuldades?</vt:lpstr>
      <vt:lpstr>Quais dúvidas e barreiras para prestação de serviços no portal?</vt:lpstr>
      <vt:lpstr>O que almejam  para o futuro do  Portal de Periódicos?</vt:lpstr>
      <vt:lpstr>Apresentação do PowerPoint</vt:lpstr>
      <vt:lpstr>Proposta</vt:lpstr>
      <vt:lpstr>Apresentação do PowerPoint</vt:lpstr>
      <vt:lpstr>2019 II Encontro de Portais de Periódicos  Universidade Estadual de Campinas - UNICAMP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NOVO CÓDIGO RDA APLICADO AOS REGISTROS BIBLIOGRÁFICOS DE TESES E DISSERTAÇÕES EM LITERATURA</dc:title>
  <dc:creator>Raquel Floripa</dc:creator>
  <cp:lastModifiedBy>Ana Laura Baumgartner Rodrigues da Silva</cp:lastModifiedBy>
  <cp:revision>781</cp:revision>
  <cp:lastPrinted>2018-04-10T13:45:57Z</cp:lastPrinted>
  <dcterms:created xsi:type="dcterms:W3CDTF">2013-11-03T15:24:30Z</dcterms:created>
  <dcterms:modified xsi:type="dcterms:W3CDTF">2023-09-26T13:14:17Z</dcterms:modified>
</cp:coreProperties>
</file>